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notesMasterIdLst>
    <p:notesMasterId r:id="rId19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/Relationships>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58D68D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c:spPr>
          </c:dPt>
          <c:dPt>
            <c:idx val="1"/>
            <c:bubble3D val="0"/>
            <c:spPr>
              <a:solidFill>
                <a:srgbClr val="159E5B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c:spPr>
          </c:dPt>
          <c:dPt>
            <c:idx val="2"/>
            <c:bubble3D val="0"/>
            <c:spPr>
              <a:solidFill>
                <a:srgbClr val="2FB86F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c:spPr>
          </c:dPt>
          <c:dPt>
            <c:idx val="3"/>
            <c:bubble3D val="0"/>
            <c:spPr>
              <a:solidFill>
                <a:srgbClr val="A8E6C4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c:spPr>
          </c:dPt>
          <c:dPt>
            <c:idx val="4"/>
            <c:bubble3D val="0"/>
            <c:spPr>
              <a:solidFill>
                <a:srgbClr val="D5F2E2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c:spPr>
          </c:dPt>
          <c:dLbls>
            <c:dLbl>
              <c:idx val="0"/>
              <c:numFmt formatCode="General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General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General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numFmt formatCode="General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numFmt formatCode="General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General" sourceLinked="0"/>
            <c:txPr>
              <a:bodyPr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숏폼</c:v>
                </c:pt>
                <c:pt idx="1">
                  <c:v>블로그</c:v>
                </c:pt>
                <c:pt idx="2">
                  <c:v>SNS·팬층</c:v>
                </c:pt>
                <c:pt idx="3">
                  <c:v>홈페이지</c:v>
                </c:pt>
                <c:pt idx="4">
                  <c:v>기타</c:v>
                </c:pt>
              </c:strCache>
            </c:strRef>
          </c:cat>
          <c:val>
            <c:numRef>
              <c:f>Sheet1!$B$2:$B$6</c:f>
              <c:numCache>
                <c:ptCount val="5"/>
                <c:pt idx="0">
                  <c:v>45</c:v>
                </c:pt>
                <c:pt idx="1">
                  <c:v>25</c:v>
                </c:pt>
                <c:pt idx="2">
                  <c:v>15</c:v>
                </c:pt>
                <c:pt idx="3">
                  <c:v>10</c:v>
                </c:pt>
                <c:pt idx="4">
                  <c:v>5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58D68D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c:spPr>
          </c:dPt>
          <c:dPt>
            <c:idx val="1"/>
            <c:bubble3D val="0"/>
            <c:spPr>
              <a:solidFill>
                <a:srgbClr val="159E5B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c:spPr>
          </c:dPt>
          <c:dPt>
            <c:idx val="2"/>
            <c:bubble3D val="0"/>
            <c:spPr>
              <a:solidFill>
                <a:srgbClr val="2FB86F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c:spPr>
          </c:dPt>
          <c:dPt>
            <c:idx val="3"/>
            <c:bubble3D val="0"/>
            <c:spPr>
              <a:solidFill>
                <a:srgbClr val="A8E6C4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c:spPr>
          </c:dPt>
          <c:dPt>
            <c:idx val="4"/>
            <c:bubble3D val="0"/>
            <c:spPr>
              <a:solidFill>
                <a:srgbClr val="D5F2E2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c:spPr>
          </c:dPt>
          <c:dLbls>
            <c:dLbl>
              <c:idx val="0"/>
              <c:numFmt formatCode="General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General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General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numFmt formatCode="General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numFmt formatCode="General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General" sourceLinked="0"/>
            <c:txPr>
              <a:bodyPr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숏폼</c:v>
                </c:pt>
                <c:pt idx="1">
                  <c:v>블로그</c:v>
                </c:pt>
                <c:pt idx="2">
                  <c:v>홈페이지</c:v>
                </c:pt>
                <c:pt idx="3">
                  <c:v>SNS</c:v>
                </c:pt>
                <c:pt idx="4">
                  <c:v>기타</c:v>
                </c:pt>
              </c:strCache>
            </c:strRef>
          </c:cat>
          <c:val>
            <c:numRef>
              <c:f>Sheet1!$B$2:$B$6</c:f>
              <c:numCache>
                <c:ptCount val="5"/>
                <c:pt idx="0">
                  <c:v>40</c:v>
                </c:pt>
                <c:pt idx="1">
                  <c:v>35</c:v>
                </c:pt>
                <c:pt idx="2">
                  <c:v>15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/ppt/charts/chart1.xml"/><Relationship Id="rId3" Type="http://schemas.openxmlformats.org/officeDocument/2006/relationships/chart" Target="/ppt/charts/chart2.xml"/><Relationship Id="rId1" Type="http://schemas.openxmlformats.org/officeDocument/2006/relationships/image" Target="../media/image-11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3221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assets/ring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3680" y="1280160"/>
            <a:ext cx="6766560" cy="67665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8680" y="21488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spc="100" kern="0" dirty="0">
                <a:solidFill>
                  <a:srgbClr val="58D68D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세상은 이미 마케팅되고 있습니다.</a:t>
            </a:r>
            <a:endParaRPr lang="en-US" sz="1500" dirty="0"/>
          </a:p>
        </p:txBody>
      </p:sp>
      <p:sp>
        <p:nvSpPr>
          <p:cNvPr id="4" name="Text 1"/>
          <p:cNvSpPr/>
          <p:nvPr/>
        </p:nvSpPr>
        <p:spPr>
          <a:xfrm>
            <a:off x="822960" y="2514600"/>
            <a:ext cx="822960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0" b="1" dirty="0">
                <a:solidFill>
                  <a:srgbClr val="FFFFF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온케팅</a:t>
            </a:r>
            <a:endParaRPr lang="en-US" sz="7000" dirty="0"/>
          </a:p>
        </p:txBody>
      </p:sp>
      <p:sp>
        <p:nvSpPr>
          <p:cNvPr id="5" name="Text 2"/>
          <p:cNvSpPr/>
          <p:nvPr/>
        </p:nvSpPr>
        <p:spPr>
          <a:xfrm>
            <a:off x="868680" y="3703320"/>
            <a:ext cx="9144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spc="200" kern="0" dirty="0">
                <a:solidFill>
                  <a:srgbClr val="9FB3A8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PROFESSIONAL · CLINIC MARKETING</a:t>
            </a:r>
            <a:endParaRPr lang="en-US" sz="2000" dirty="0"/>
          </a:p>
        </p:txBody>
      </p:sp>
      <p:pic>
        <p:nvPicPr>
          <p:cNvPr id="6" name="Image 1" descr="assets/logo_ondark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4709160"/>
            <a:ext cx="2194560" cy="4607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896112" y="598932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7E968A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온세상이마케팅이다  |  onketing.kr</a:t>
            </a:r>
            <a:endParaRPr lang="en-US" sz="12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assets/logo_tran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04120" y="384048"/>
            <a:ext cx="1554480" cy="326344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66928" y="512064"/>
            <a:ext cx="118872" cy="475488"/>
          </a:xfrm>
          <a:prstGeom prst="roundRect">
            <a:avLst>
              <a:gd name="adj" fmla="val 23077"/>
            </a:avLst>
          </a:prstGeom>
          <a:solidFill>
            <a:srgbClr val="58D68D"/>
          </a:solidFill>
          <a:ln/>
        </p:spPr>
      </p:sp>
      <p:sp>
        <p:nvSpPr>
          <p:cNvPr id="4" name="Text 1"/>
          <p:cNvSpPr/>
          <p:nvPr/>
        </p:nvSpPr>
        <p:spPr>
          <a:xfrm>
            <a:off x="841248" y="475488"/>
            <a:ext cx="10332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59E5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PART 1.  </a:t>
            </a:r>
            <a:pPr indent="0" marL="0">
              <a:buNone/>
            </a:pPr>
            <a:r>
              <a:rPr lang="en-US" sz="26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기획·촬영·편집까지, 외주 없는 원팀</a:t>
            </a:r>
            <a:endParaRPr lang="en-US" sz="2600" dirty="0"/>
          </a:p>
        </p:txBody>
      </p:sp>
      <p:sp>
        <p:nvSpPr>
          <p:cNvPr id="5" name="Text 2"/>
          <p:cNvSpPr/>
          <p:nvPr/>
        </p:nvSpPr>
        <p:spPr>
          <a:xfrm>
            <a:off x="585216" y="1170432"/>
            <a:ext cx="109728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200"/>
              </a:lnSpc>
              <a:buNone/>
            </a:pPr>
            <a:r>
              <a:rPr lang="en-US" sz="1400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제작을 쪼개 외주로 넘기지 않기 때문에, 메시지가 흐트러지지 않고 속도가 빠릅니다.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0" y="1874520"/>
            <a:ext cx="12191695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‘대행’이 아니라 </a:t>
            </a:r>
            <a:pPr algn="ctr" indent="0" marL="0">
              <a:buNone/>
            </a:pPr>
            <a:r>
              <a:rPr lang="en-US" sz="2200" b="1" dirty="0">
                <a:solidFill>
                  <a:srgbClr val="159E5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‘한 팀’</a:t>
            </a:r>
            <a:pPr algn="ctr" indent="0" marL="0">
              <a:buNone/>
            </a:pPr>
            <a:r>
              <a:rPr lang="en-US" sz="22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으로 움직입니다.</a:t>
            </a:r>
            <a:endParaRPr lang="en-US" sz="2200" dirty="0"/>
          </a:p>
        </p:txBody>
      </p:sp>
      <p:sp>
        <p:nvSpPr>
          <p:cNvPr id="7" name="Shape 4"/>
          <p:cNvSpPr/>
          <p:nvPr/>
        </p:nvSpPr>
        <p:spPr>
          <a:xfrm>
            <a:off x="1965960" y="2697480"/>
            <a:ext cx="8257032" cy="658368"/>
          </a:xfrm>
          <a:prstGeom prst="roundRect">
            <a:avLst>
              <a:gd name="adj" fmla="val 8333"/>
            </a:avLst>
          </a:prstGeom>
          <a:solidFill>
            <a:srgbClr val="F4F7F5"/>
          </a:solidFill>
          <a:ln w="12700">
            <a:solidFill>
              <a:srgbClr val="DDE6E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286000" y="2697480"/>
            <a:ext cx="768096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기획  |  직군별 환자·의뢰인의 심리를 읽어 ‘문의로 이어지는’ 콘텐츠를 설계합니다.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1965960" y="3493008"/>
            <a:ext cx="8257032" cy="658368"/>
          </a:xfrm>
          <a:prstGeom prst="roundRect">
            <a:avLst>
              <a:gd name="adj" fmla="val 8333"/>
            </a:avLst>
          </a:prstGeom>
          <a:solidFill>
            <a:srgbClr val="F4F7F5"/>
          </a:solidFill>
          <a:ln w="12700">
            <a:solidFill>
              <a:srgbClr val="DDE6E0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2286000" y="3493008"/>
            <a:ext cx="768096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촬영  |  카메라가 부담스러운 원장님도 편하게. 현장에서 직접 촬영·디렉팅합니다.</a:t>
            </a:r>
            <a:endParaRPr lang="en-US" sz="1300" dirty="0"/>
          </a:p>
        </p:txBody>
      </p:sp>
      <p:sp>
        <p:nvSpPr>
          <p:cNvPr id="11" name="Shape 8"/>
          <p:cNvSpPr/>
          <p:nvPr/>
        </p:nvSpPr>
        <p:spPr>
          <a:xfrm>
            <a:off x="1965960" y="4288536"/>
            <a:ext cx="8257032" cy="658368"/>
          </a:xfrm>
          <a:prstGeom prst="roundRect">
            <a:avLst>
              <a:gd name="adj" fmla="val 8333"/>
            </a:avLst>
          </a:prstGeom>
          <a:solidFill>
            <a:srgbClr val="F4F7F5"/>
          </a:solidFill>
          <a:ln w="12700">
            <a:solidFill>
              <a:srgbClr val="DDE6E0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286000" y="4288536"/>
            <a:ext cx="768096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편집  |  피드에서 멈추게 만드는 후킹·자막·컷 편집을 내부에서 완결합니다.</a:t>
            </a:r>
            <a:endParaRPr lang="en-US" sz="1300" dirty="0"/>
          </a:p>
        </p:txBody>
      </p:sp>
      <p:sp>
        <p:nvSpPr>
          <p:cNvPr id="13" name="Shape 10"/>
          <p:cNvSpPr/>
          <p:nvPr/>
        </p:nvSpPr>
        <p:spPr>
          <a:xfrm>
            <a:off x="1965960" y="5084064"/>
            <a:ext cx="8257032" cy="658368"/>
          </a:xfrm>
          <a:prstGeom prst="roundRect">
            <a:avLst>
              <a:gd name="adj" fmla="val 8333"/>
            </a:avLst>
          </a:prstGeom>
          <a:solidFill>
            <a:srgbClr val="F4F7F5"/>
          </a:solidFill>
          <a:ln w="12700">
            <a:solidFill>
              <a:srgbClr val="DDE6E0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286000" y="5084064"/>
            <a:ext cx="768096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운영  |  발행 후 반응을 보고 계정을 직접 관리하며 다음 콘텐츠에 반영합니다.</a:t>
            </a:r>
            <a:endParaRPr lang="en-US" sz="1300" dirty="0"/>
          </a:p>
        </p:txBody>
      </p:sp>
      <p:sp>
        <p:nvSpPr>
          <p:cNvPr id="15" name="Text 12"/>
          <p:cNvSpPr/>
          <p:nvPr/>
        </p:nvSpPr>
        <p:spPr>
          <a:xfrm>
            <a:off x="1371600" y="5943600"/>
            <a:ext cx="944575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E7C43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기획·촬영·편집·운영을 한 팀이 끝까지 책임지는 것</a:t>
            </a:r>
            <a:pPr algn="ctr" indent="0" marL="0">
              <a:buNone/>
            </a:pPr>
            <a:r>
              <a:rPr lang="en-US" sz="1300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, 이것이 온케팅이 전문직·병원 마케팅을 가장 잘 할 수밖에 없는 이유입니다.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11460175" y="640080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8A968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assets/logo_tran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04120" y="384048"/>
            <a:ext cx="1554480" cy="326344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66928" y="512064"/>
            <a:ext cx="118872" cy="475488"/>
          </a:xfrm>
          <a:prstGeom prst="roundRect">
            <a:avLst>
              <a:gd name="adj" fmla="val 23077"/>
            </a:avLst>
          </a:prstGeom>
          <a:solidFill>
            <a:srgbClr val="58D68D"/>
          </a:solidFill>
          <a:ln/>
        </p:spPr>
      </p:sp>
      <p:sp>
        <p:nvSpPr>
          <p:cNvPr id="4" name="Text 1"/>
          <p:cNvSpPr/>
          <p:nvPr/>
        </p:nvSpPr>
        <p:spPr>
          <a:xfrm>
            <a:off x="841248" y="475488"/>
            <a:ext cx="10332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59E5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PART 2.  </a:t>
            </a:r>
            <a:pPr indent="0" marL="0">
              <a:buNone/>
            </a:pPr>
            <a:r>
              <a:rPr lang="en-US" sz="26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직군별 최적화 맞춤 전략으로 실제 결과를 만듭니다</a:t>
            </a:r>
            <a:endParaRPr lang="en-US" sz="2600" dirty="0"/>
          </a:p>
        </p:txBody>
      </p:sp>
      <p:sp>
        <p:nvSpPr>
          <p:cNvPr id="5" name="Text 2"/>
          <p:cNvSpPr/>
          <p:nvPr/>
        </p:nvSpPr>
        <p:spPr>
          <a:xfrm>
            <a:off x="585216" y="123444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같은 예산이어도 직군·병원에 따라 채널 구성이 달라집니다. 위치·규모·주요 고객층을 고려해 최적의 채널 비중을 설계합니다.</a:t>
            </a:r>
            <a:endParaRPr lang="en-US" sz="1350" dirty="0"/>
          </a:p>
        </p:txBody>
      </p:sp>
      <p:graphicFrame>
        <p:nvGraphicFramePr>
          <p:cNvPr id="6" name="Chart 0" descr=""/>
          <p:cNvGraphicFramePr/>
          <p:nvPr/>
        </p:nvGraphicFramePr>
        <p:xfrm>
          <a:off x="640080" y="2103120"/>
          <a:ext cx="3291840" cy="32918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7" name="Text 3"/>
          <p:cNvSpPr/>
          <p:nvPr/>
        </p:nvSpPr>
        <p:spPr>
          <a:xfrm>
            <a:off x="3977640" y="2514600"/>
            <a:ext cx="2377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A 사례 · 피부과</a:t>
            </a:r>
            <a:endParaRPr lang="en-US" sz="1700" dirty="0"/>
          </a:p>
        </p:txBody>
      </p:sp>
      <p:sp>
        <p:nvSpPr>
          <p:cNvPr id="8" name="Shape 4"/>
          <p:cNvSpPr/>
          <p:nvPr/>
        </p:nvSpPr>
        <p:spPr>
          <a:xfrm>
            <a:off x="3995928" y="3108960"/>
            <a:ext cx="201168" cy="201168"/>
          </a:xfrm>
          <a:prstGeom prst="rect">
            <a:avLst/>
          </a:prstGeom>
          <a:solidFill>
            <a:srgbClr val="58D68D"/>
          </a:solidFill>
          <a:ln/>
        </p:spPr>
      </p:sp>
      <p:sp>
        <p:nvSpPr>
          <p:cNvPr id="9" name="Text 5"/>
          <p:cNvSpPr/>
          <p:nvPr/>
        </p:nvSpPr>
        <p:spPr>
          <a:xfrm>
            <a:off x="4297680" y="3044952"/>
            <a:ext cx="2103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숏폼  45%</a:t>
            </a:r>
            <a:endParaRPr lang="en-US" sz="1250" dirty="0"/>
          </a:p>
        </p:txBody>
      </p:sp>
      <p:sp>
        <p:nvSpPr>
          <p:cNvPr id="10" name="Shape 6"/>
          <p:cNvSpPr/>
          <p:nvPr/>
        </p:nvSpPr>
        <p:spPr>
          <a:xfrm>
            <a:off x="3995928" y="3493008"/>
            <a:ext cx="201168" cy="201168"/>
          </a:xfrm>
          <a:prstGeom prst="rect">
            <a:avLst/>
          </a:prstGeom>
          <a:solidFill>
            <a:srgbClr val="159E5B"/>
          </a:solidFill>
          <a:ln/>
        </p:spPr>
      </p:sp>
      <p:sp>
        <p:nvSpPr>
          <p:cNvPr id="11" name="Text 7"/>
          <p:cNvSpPr/>
          <p:nvPr/>
        </p:nvSpPr>
        <p:spPr>
          <a:xfrm>
            <a:off x="4297680" y="3429000"/>
            <a:ext cx="2103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블로그  25%</a:t>
            </a:r>
            <a:endParaRPr lang="en-US" sz="1250" dirty="0"/>
          </a:p>
        </p:txBody>
      </p:sp>
      <p:sp>
        <p:nvSpPr>
          <p:cNvPr id="12" name="Shape 8"/>
          <p:cNvSpPr/>
          <p:nvPr/>
        </p:nvSpPr>
        <p:spPr>
          <a:xfrm>
            <a:off x="3995928" y="3877056"/>
            <a:ext cx="201168" cy="201168"/>
          </a:xfrm>
          <a:prstGeom prst="rect">
            <a:avLst/>
          </a:prstGeom>
          <a:solidFill>
            <a:srgbClr val="2FB86F"/>
          </a:solidFill>
          <a:ln/>
        </p:spPr>
      </p:sp>
      <p:sp>
        <p:nvSpPr>
          <p:cNvPr id="13" name="Text 9"/>
          <p:cNvSpPr/>
          <p:nvPr/>
        </p:nvSpPr>
        <p:spPr>
          <a:xfrm>
            <a:off x="4297680" y="3813048"/>
            <a:ext cx="2103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SNS·팬층  15%</a:t>
            </a:r>
            <a:endParaRPr lang="en-US" sz="1250" dirty="0"/>
          </a:p>
        </p:txBody>
      </p:sp>
      <p:sp>
        <p:nvSpPr>
          <p:cNvPr id="14" name="Shape 10"/>
          <p:cNvSpPr/>
          <p:nvPr/>
        </p:nvSpPr>
        <p:spPr>
          <a:xfrm>
            <a:off x="3995928" y="4261104"/>
            <a:ext cx="201168" cy="201168"/>
          </a:xfrm>
          <a:prstGeom prst="rect">
            <a:avLst/>
          </a:prstGeom>
          <a:solidFill>
            <a:srgbClr val="A8E6C4"/>
          </a:solidFill>
          <a:ln/>
        </p:spPr>
      </p:sp>
      <p:sp>
        <p:nvSpPr>
          <p:cNvPr id="15" name="Text 11"/>
          <p:cNvSpPr/>
          <p:nvPr/>
        </p:nvSpPr>
        <p:spPr>
          <a:xfrm>
            <a:off x="4297680" y="4197096"/>
            <a:ext cx="2103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홈페이지  10%</a:t>
            </a:r>
            <a:endParaRPr lang="en-US" sz="1250" dirty="0"/>
          </a:p>
        </p:txBody>
      </p:sp>
      <p:sp>
        <p:nvSpPr>
          <p:cNvPr id="16" name="Shape 12"/>
          <p:cNvSpPr/>
          <p:nvPr/>
        </p:nvSpPr>
        <p:spPr>
          <a:xfrm>
            <a:off x="3995928" y="4645152"/>
            <a:ext cx="201168" cy="201168"/>
          </a:xfrm>
          <a:prstGeom prst="rect">
            <a:avLst/>
          </a:prstGeom>
          <a:solidFill>
            <a:srgbClr val="D5F2E2"/>
          </a:solidFill>
          <a:ln/>
        </p:spPr>
      </p:sp>
      <p:sp>
        <p:nvSpPr>
          <p:cNvPr id="17" name="Text 13"/>
          <p:cNvSpPr/>
          <p:nvPr/>
        </p:nvSpPr>
        <p:spPr>
          <a:xfrm>
            <a:off x="4297680" y="4581144"/>
            <a:ext cx="2103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기타  5%</a:t>
            </a:r>
            <a:endParaRPr lang="en-US" sz="1250" dirty="0"/>
          </a:p>
        </p:txBody>
      </p:sp>
      <p:graphicFrame>
        <p:nvGraphicFramePr>
          <p:cNvPr id="18" name="Chart 1" descr=""/>
          <p:cNvGraphicFramePr/>
          <p:nvPr/>
        </p:nvGraphicFramePr>
        <p:xfrm>
          <a:off x="6583680" y="2103120"/>
          <a:ext cx="3291840" cy="32918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9" name="Text 14"/>
          <p:cNvSpPr/>
          <p:nvPr/>
        </p:nvSpPr>
        <p:spPr>
          <a:xfrm>
            <a:off x="9921240" y="2514600"/>
            <a:ext cx="2377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B 사례 · 법무법인</a:t>
            </a:r>
            <a:endParaRPr lang="en-US" sz="1700" dirty="0"/>
          </a:p>
        </p:txBody>
      </p:sp>
      <p:sp>
        <p:nvSpPr>
          <p:cNvPr id="20" name="Shape 15"/>
          <p:cNvSpPr/>
          <p:nvPr/>
        </p:nvSpPr>
        <p:spPr>
          <a:xfrm>
            <a:off x="9939528" y="3108960"/>
            <a:ext cx="201168" cy="201168"/>
          </a:xfrm>
          <a:prstGeom prst="rect">
            <a:avLst/>
          </a:prstGeom>
          <a:solidFill>
            <a:srgbClr val="58D68D"/>
          </a:solidFill>
          <a:ln/>
        </p:spPr>
      </p:sp>
      <p:sp>
        <p:nvSpPr>
          <p:cNvPr id="21" name="Text 16"/>
          <p:cNvSpPr/>
          <p:nvPr/>
        </p:nvSpPr>
        <p:spPr>
          <a:xfrm>
            <a:off x="10241280" y="3044952"/>
            <a:ext cx="1828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숏폼  40%</a:t>
            </a:r>
            <a:endParaRPr lang="en-US" sz="1250" dirty="0"/>
          </a:p>
        </p:txBody>
      </p:sp>
      <p:sp>
        <p:nvSpPr>
          <p:cNvPr id="22" name="Shape 17"/>
          <p:cNvSpPr/>
          <p:nvPr/>
        </p:nvSpPr>
        <p:spPr>
          <a:xfrm>
            <a:off x="9939528" y="3493008"/>
            <a:ext cx="201168" cy="201168"/>
          </a:xfrm>
          <a:prstGeom prst="rect">
            <a:avLst/>
          </a:prstGeom>
          <a:solidFill>
            <a:srgbClr val="159E5B"/>
          </a:solidFill>
          <a:ln/>
        </p:spPr>
      </p:sp>
      <p:sp>
        <p:nvSpPr>
          <p:cNvPr id="23" name="Text 18"/>
          <p:cNvSpPr/>
          <p:nvPr/>
        </p:nvSpPr>
        <p:spPr>
          <a:xfrm>
            <a:off x="10241280" y="3429000"/>
            <a:ext cx="1828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블로그  35%</a:t>
            </a:r>
            <a:endParaRPr lang="en-US" sz="1250" dirty="0"/>
          </a:p>
        </p:txBody>
      </p:sp>
      <p:sp>
        <p:nvSpPr>
          <p:cNvPr id="24" name="Shape 19"/>
          <p:cNvSpPr/>
          <p:nvPr/>
        </p:nvSpPr>
        <p:spPr>
          <a:xfrm>
            <a:off x="9939528" y="3877056"/>
            <a:ext cx="201168" cy="201168"/>
          </a:xfrm>
          <a:prstGeom prst="rect">
            <a:avLst/>
          </a:prstGeom>
          <a:solidFill>
            <a:srgbClr val="2FB86F"/>
          </a:solidFill>
          <a:ln/>
        </p:spPr>
      </p:sp>
      <p:sp>
        <p:nvSpPr>
          <p:cNvPr id="25" name="Text 20"/>
          <p:cNvSpPr/>
          <p:nvPr/>
        </p:nvSpPr>
        <p:spPr>
          <a:xfrm>
            <a:off x="10241280" y="3813048"/>
            <a:ext cx="1828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홈페이지  15%</a:t>
            </a:r>
            <a:endParaRPr lang="en-US" sz="1250" dirty="0"/>
          </a:p>
        </p:txBody>
      </p:sp>
      <p:sp>
        <p:nvSpPr>
          <p:cNvPr id="26" name="Shape 21"/>
          <p:cNvSpPr/>
          <p:nvPr/>
        </p:nvSpPr>
        <p:spPr>
          <a:xfrm>
            <a:off x="9939528" y="4261104"/>
            <a:ext cx="201168" cy="201168"/>
          </a:xfrm>
          <a:prstGeom prst="rect">
            <a:avLst/>
          </a:prstGeom>
          <a:solidFill>
            <a:srgbClr val="A8E6C4"/>
          </a:solidFill>
          <a:ln/>
        </p:spPr>
      </p:sp>
      <p:sp>
        <p:nvSpPr>
          <p:cNvPr id="27" name="Text 22"/>
          <p:cNvSpPr/>
          <p:nvPr/>
        </p:nvSpPr>
        <p:spPr>
          <a:xfrm>
            <a:off x="10241280" y="4197096"/>
            <a:ext cx="1828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SNS  5%</a:t>
            </a:r>
            <a:endParaRPr lang="en-US" sz="1250" dirty="0"/>
          </a:p>
        </p:txBody>
      </p:sp>
      <p:sp>
        <p:nvSpPr>
          <p:cNvPr id="28" name="Shape 23"/>
          <p:cNvSpPr/>
          <p:nvPr/>
        </p:nvSpPr>
        <p:spPr>
          <a:xfrm>
            <a:off x="9939528" y="4645152"/>
            <a:ext cx="201168" cy="201168"/>
          </a:xfrm>
          <a:prstGeom prst="rect">
            <a:avLst/>
          </a:prstGeom>
          <a:solidFill>
            <a:srgbClr val="D5F2E2"/>
          </a:solidFill>
          <a:ln/>
        </p:spPr>
      </p:sp>
      <p:sp>
        <p:nvSpPr>
          <p:cNvPr id="29" name="Text 24"/>
          <p:cNvSpPr/>
          <p:nvPr/>
        </p:nvSpPr>
        <p:spPr>
          <a:xfrm>
            <a:off x="10241280" y="4581144"/>
            <a:ext cx="1828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기타  5%</a:t>
            </a:r>
            <a:endParaRPr lang="en-US" sz="1250" dirty="0"/>
          </a:p>
        </p:txBody>
      </p:sp>
      <p:sp>
        <p:nvSpPr>
          <p:cNvPr id="30" name="Text 25"/>
          <p:cNvSpPr/>
          <p:nvPr/>
        </p:nvSpPr>
        <p:spPr>
          <a:xfrm>
            <a:off x="0" y="5897880"/>
            <a:ext cx="12191695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i="1" dirty="0">
                <a:solidFill>
                  <a:srgbClr val="6E7D75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&lt; 실제 온케팅 맞춤 예시 · 채널 비중은 직군/병원 특성에 따라 달라지며, 예산은 상담 시 안내드립니다(비공개) &gt;</a:t>
            </a:r>
            <a:endParaRPr lang="en-US" sz="1100" dirty="0"/>
          </a:p>
        </p:txBody>
      </p:sp>
      <p:sp>
        <p:nvSpPr>
          <p:cNvPr id="31" name="Text 26"/>
          <p:cNvSpPr/>
          <p:nvPr/>
        </p:nvSpPr>
        <p:spPr>
          <a:xfrm>
            <a:off x="11460175" y="640080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8A968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assets/logo_tran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04120" y="384048"/>
            <a:ext cx="1554480" cy="326344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66928" y="512064"/>
            <a:ext cx="118872" cy="475488"/>
          </a:xfrm>
          <a:prstGeom prst="roundRect">
            <a:avLst>
              <a:gd name="adj" fmla="val 23077"/>
            </a:avLst>
          </a:prstGeom>
          <a:solidFill>
            <a:srgbClr val="58D68D"/>
          </a:solidFill>
          <a:ln/>
        </p:spPr>
      </p:sp>
      <p:sp>
        <p:nvSpPr>
          <p:cNvPr id="4" name="Text 1"/>
          <p:cNvSpPr/>
          <p:nvPr/>
        </p:nvSpPr>
        <p:spPr>
          <a:xfrm>
            <a:off x="841248" y="475488"/>
            <a:ext cx="10332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59E5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PART 2.  </a:t>
            </a:r>
            <a:pPr indent="0" marL="0">
              <a:buNone/>
            </a:pPr>
            <a:r>
              <a:rPr lang="en-US" sz="26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직군별 최적화 맞춤 전략으로 실제 결과를 만듭니다</a:t>
            </a:r>
            <a:endParaRPr lang="en-US" sz="2600" dirty="0"/>
          </a:p>
        </p:txBody>
      </p:sp>
      <p:sp>
        <p:nvSpPr>
          <p:cNvPr id="5" name="Text 2"/>
          <p:cNvSpPr/>
          <p:nvPr/>
        </p:nvSpPr>
        <p:spPr>
          <a:xfrm>
            <a:off x="0" y="1371600"/>
            <a:ext cx="12191695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온케팅의 </a:t>
            </a:r>
            <a:pPr algn="ctr" indent="0" marL="0">
              <a:buNone/>
            </a:pPr>
            <a:r>
              <a:rPr lang="en-US" sz="2400" b="1" dirty="0">
                <a:solidFill>
                  <a:srgbClr val="159E5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직군 맞춤 전략</a:t>
            </a:r>
            <a:pPr algn="ctr" indent="0" marL="0">
              <a:buNone/>
            </a:pPr>
            <a:r>
              <a:rPr lang="en-US" sz="24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이란?</a:t>
            </a:r>
            <a:endParaRPr lang="en-US" sz="2400" dirty="0"/>
          </a:p>
        </p:txBody>
      </p:sp>
      <p:sp>
        <p:nvSpPr>
          <p:cNvPr id="6" name="Shape 3"/>
          <p:cNvSpPr/>
          <p:nvPr/>
        </p:nvSpPr>
        <p:spPr>
          <a:xfrm>
            <a:off x="822960" y="2148840"/>
            <a:ext cx="566928" cy="566928"/>
          </a:xfrm>
          <a:prstGeom prst="ellipse">
            <a:avLst/>
          </a:prstGeom>
          <a:solidFill>
            <a:srgbClr val="58D68D"/>
          </a:solidFill>
          <a:ln/>
        </p:spPr>
      </p:sp>
      <p:sp>
        <p:nvSpPr>
          <p:cNvPr id="7" name="Text 4"/>
          <p:cNvSpPr/>
          <p:nvPr/>
        </p:nvSpPr>
        <p:spPr>
          <a:xfrm>
            <a:off x="822960" y="2148840"/>
            <a:ext cx="566928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1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1600200" y="2130552"/>
            <a:ext cx="9784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5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검증된 방법으로만 접근합니다.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1600200" y="2606040"/>
            <a:ext cx="960120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800"/>
              </a:lnSpc>
              <a:buNone/>
            </a:pPr>
            <a:r>
              <a:rPr lang="en-US" sz="1250" dirty="0">
                <a:solidFill>
                  <a:srgbClr val="6E7D75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의사에게 임상 경험이 중요하듯, 전문직 마케팅도 현장 경험이 성과를 좌우합니다. 온케팅은 직접 촬영·운영하며 확인한 방식만 실행합니다.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822960" y="3447288"/>
            <a:ext cx="566928" cy="566928"/>
          </a:xfrm>
          <a:prstGeom prst="ellipse">
            <a:avLst/>
          </a:prstGeom>
          <a:solidFill>
            <a:srgbClr val="58D68D"/>
          </a:solidFill>
          <a:ln/>
        </p:spPr>
      </p:sp>
      <p:sp>
        <p:nvSpPr>
          <p:cNvPr id="11" name="Text 8"/>
          <p:cNvSpPr/>
          <p:nvPr/>
        </p:nvSpPr>
        <p:spPr>
          <a:xfrm>
            <a:off x="822960" y="3447288"/>
            <a:ext cx="566928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2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1600200" y="3429000"/>
            <a:ext cx="9784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5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상품에 고객을 맞추지 않고, 직군에 맞춘 전략을 세웁니다.</a:t>
            </a:r>
            <a:endParaRPr lang="en-US" sz="1650" dirty="0"/>
          </a:p>
        </p:txBody>
      </p:sp>
      <p:sp>
        <p:nvSpPr>
          <p:cNvPr id="13" name="Text 10"/>
          <p:cNvSpPr/>
          <p:nvPr/>
        </p:nvSpPr>
        <p:spPr>
          <a:xfrm>
            <a:off x="1600200" y="3904488"/>
            <a:ext cx="960120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800"/>
              </a:lnSpc>
              <a:buNone/>
            </a:pPr>
            <a:r>
              <a:rPr lang="en-US" sz="1250" dirty="0">
                <a:solidFill>
                  <a:srgbClr val="6E7D75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자신 있는 특정 상품을 밀어붙이지 않습니다. 변호사·피부과·세무사는 고객 심리와 규정이 다르기에, 각 직군 상황에 맞춘 전략을 설계합니다.</a:t>
            </a:r>
            <a:endParaRPr lang="en-US" sz="1250" dirty="0"/>
          </a:p>
        </p:txBody>
      </p:sp>
      <p:sp>
        <p:nvSpPr>
          <p:cNvPr id="14" name="Shape 11"/>
          <p:cNvSpPr/>
          <p:nvPr/>
        </p:nvSpPr>
        <p:spPr>
          <a:xfrm>
            <a:off x="822960" y="4745736"/>
            <a:ext cx="566928" cy="566928"/>
          </a:xfrm>
          <a:prstGeom prst="ellipse">
            <a:avLst/>
          </a:prstGeom>
          <a:solidFill>
            <a:srgbClr val="58D68D"/>
          </a:solidFill>
          <a:ln/>
        </p:spPr>
      </p:sp>
      <p:sp>
        <p:nvSpPr>
          <p:cNvPr id="15" name="Text 12"/>
          <p:cNvSpPr/>
          <p:nvPr/>
        </p:nvSpPr>
        <p:spPr>
          <a:xfrm>
            <a:off x="822960" y="4745736"/>
            <a:ext cx="566928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3</a:t>
            </a:r>
            <a:endParaRPr lang="en-US" sz="2000" dirty="0"/>
          </a:p>
        </p:txBody>
      </p:sp>
      <p:sp>
        <p:nvSpPr>
          <p:cNvPr id="16" name="Text 13"/>
          <p:cNvSpPr/>
          <p:nvPr/>
        </p:nvSpPr>
        <p:spPr>
          <a:xfrm>
            <a:off x="1600200" y="4727448"/>
            <a:ext cx="9784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5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숏폼을 중심으로 필요한 채널을 전략적으로 운영합니다.</a:t>
            </a:r>
            <a:endParaRPr lang="en-US" sz="1650" dirty="0"/>
          </a:p>
        </p:txBody>
      </p:sp>
      <p:sp>
        <p:nvSpPr>
          <p:cNvPr id="17" name="Text 14"/>
          <p:cNvSpPr/>
          <p:nvPr/>
        </p:nvSpPr>
        <p:spPr>
          <a:xfrm>
            <a:off x="1600200" y="5202936"/>
            <a:ext cx="960120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800"/>
              </a:lnSpc>
              <a:buNone/>
            </a:pPr>
            <a:r>
              <a:rPr lang="en-US" sz="1250" dirty="0">
                <a:solidFill>
                  <a:srgbClr val="6E7D75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숏폼을 축으로 블로그·SNS·홈페이지를 하나의 메시지로 연결합니다. 직군 특성과 목표에 맞는 채널만 선별해 최적의 조합을 만듭니다.</a:t>
            </a:r>
            <a:endParaRPr lang="en-US" sz="1250" dirty="0"/>
          </a:p>
        </p:txBody>
      </p:sp>
      <p:sp>
        <p:nvSpPr>
          <p:cNvPr id="18" name="Text 15"/>
          <p:cNvSpPr/>
          <p:nvPr/>
        </p:nvSpPr>
        <p:spPr>
          <a:xfrm>
            <a:off x="11460175" y="640080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8A968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assets/logo_tran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04120" y="384048"/>
            <a:ext cx="1554480" cy="326344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66928" y="512064"/>
            <a:ext cx="118872" cy="475488"/>
          </a:xfrm>
          <a:prstGeom prst="roundRect">
            <a:avLst>
              <a:gd name="adj" fmla="val 23077"/>
            </a:avLst>
          </a:prstGeom>
          <a:solidFill>
            <a:srgbClr val="58D68D"/>
          </a:solidFill>
          <a:ln/>
        </p:spPr>
      </p:sp>
      <p:sp>
        <p:nvSpPr>
          <p:cNvPr id="4" name="Text 1"/>
          <p:cNvSpPr/>
          <p:nvPr/>
        </p:nvSpPr>
        <p:spPr>
          <a:xfrm>
            <a:off x="841248" y="475488"/>
            <a:ext cx="10332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59E5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PART 5.  </a:t>
            </a:r>
            <a:pPr indent="0" marL="0">
              <a:buNone/>
            </a:pPr>
            <a:r>
              <a:rPr lang="en-US" sz="26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성장을 멈추지 않는 회사</a:t>
            </a:r>
            <a:endParaRPr lang="en-US" sz="2600" dirty="0"/>
          </a:p>
        </p:txBody>
      </p:sp>
      <p:sp>
        <p:nvSpPr>
          <p:cNvPr id="5" name="Text 2"/>
          <p:cNvSpPr/>
          <p:nvPr/>
        </p:nvSpPr>
        <p:spPr>
          <a:xfrm>
            <a:off x="585216" y="1170432"/>
            <a:ext cx="109728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200"/>
              </a:lnSpc>
              <a:buNone/>
            </a:pPr>
            <a:r>
              <a:rPr lang="en-US" sz="1400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우리의 성장이 멈추면 고객의 성장도 멈춥니다. 그래서 온케팅은 멈추지 않습니다.</a:t>
            </a:r>
            <a:endParaRPr lang="en-US" sz="1400" dirty="0"/>
          </a:p>
        </p:txBody>
      </p:sp>
      <p:sp>
        <p:nvSpPr>
          <p:cNvPr id="6" name="Shape 3"/>
          <p:cNvSpPr/>
          <p:nvPr/>
        </p:nvSpPr>
        <p:spPr>
          <a:xfrm>
            <a:off x="822960" y="2377440"/>
            <a:ext cx="3337560" cy="3017520"/>
          </a:xfrm>
          <a:prstGeom prst="roundRect">
            <a:avLst>
              <a:gd name="adj" fmla="val 3030"/>
            </a:avLst>
          </a:prstGeom>
          <a:solidFill>
            <a:srgbClr val="F4F7F5"/>
          </a:solidFill>
          <a:ln/>
          <a:effectLst>
            <a:outerShdw sx="100000" sy="100000" kx="0" ky="0" algn="bl" rotWithShape="0" blurRad="101600" dist="25400" dir="5400000">
              <a:srgbClr val="1E2A24">
                <a:alpha val="1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1188720" y="2743200"/>
            <a:ext cx="868680" cy="868680"/>
          </a:xfrm>
          <a:prstGeom prst="ellipse">
            <a:avLst/>
          </a:prstGeom>
          <a:solidFill>
            <a:srgbClr val="58D68D"/>
          </a:solidFill>
          <a:ln/>
        </p:spPr>
      </p:sp>
      <p:sp>
        <p:nvSpPr>
          <p:cNvPr id="8" name="Text 5"/>
          <p:cNvSpPr/>
          <p:nvPr/>
        </p:nvSpPr>
        <p:spPr>
          <a:xfrm>
            <a:off x="1188720" y="2743200"/>
            <a:ext cx="86868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1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1188720" y="3794760"/>
            <a:ext cx="2651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연구</a:t>
            </a:r>
            <a:endParaRPr lang="en-US" sz="2000" dirty="0"/>
          </a:p>
        </p:txBody>
      </p:sp>
      <p:sp>
        <p:nvSpPr>
          <p:cNvPr id="10" name="Text 7"/>
          <p:cNvSpPr/>
          <p:nvPr/>
        </p:nvSpPr>
        <p:spPr>
          <a:xfrm>
            <a:off x="1188720" y="4343400"/>
            <a:ext cx="26517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800"/>
              </a:lnSpc>
              <a:buNone/>
            </a:pPr>
            <a:r>
              <a:rPr lang="en-US" sz="1250" dirty="0">
                <a:solidFill>
                  <a:srgbClr val="6E7D75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트렌드가 빠른 숏폼·검색 알고리즘을 계속 연구하며, 성과가 검증된 방식만 고객에게 적용합니다.</a:t>
            </a:r>
            <a:endParaRPr lang="en-US" sz="1250" dirty="0"/>
          </a:p>
        </p:txBody>
      </p:sp>
      <p:sp>
        <p:nvSpPr>
          <p:cNvPr id="11" name="Shape 8"/>
          <p:cNvSpPr/>
          <p:nvPr/>
        </p:nvSpPr>
        <p:spPr>
          <a:xfrm>
            <a:off x="4361688" y="2377440"/>
            <a:ext cx="3337560" cy="3017520"/>
          </a:xfrm>
          <a:prstGeom prst="roundRect">
            <a:avLst>
              <a:gd name="adj" fmla="val 3030"/>
            </a:avLst>
          </a:prstGeom>
          <a:solidFill>
            <a:srgbClr val="F4F7F5"/>
          </a:solidFill>
          <a:ln/>
          <a:effectLst>
            <a:outerShdw sx="100000" sy="100000" kx="0" ky="0" algn="bl" rotWithShape="0" blurRad="101600" dist="25400" dir="5400000">
              <a:srgbClr val="1E2A24">
                <a:alpha val="10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4727448" y="2743200"/>
            <a:ext cx="868680" cy="868680"/>
          </a:xfrm>
          <a:prstGeom prst="ellipse">
            <a:avLst/>
          </a:prstGeom>
          <a:solidFill>
            <a:srgbClr val="58D68D"/>
          </a:solidFill>
          <a:ln/>
        </p:spPr>
      </p:sp>
      <p:sp>
        <p:nvSpPr>
          <p:cNvPr id="13" name="Text 10"/>
          <p:cNvSpPr/>
          <p:nvPr/>
        </p:nvSpPr>
        <p:spPr>
          <a:xfrm>
            <a:off x="4727448" y="2743200"/>
            <a:ext cx="86868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2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4727448" y="3794760"/>
            <a:ext cx="2651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기록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4727448" y="4343400"/>
            <a:ext cx="26517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800"/>
              </a:lnSpc>
              <a:buNone/>
            </a:pPr>
            <a:r>
              <a:rPr lang="en-US" sz="1250" dirty="0">
                <a:solidFill>
                  <a:srgbClr val="6E7D75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현장에서 발견한 실전 노하우를 직군별로 정리해 자산화합니다. 그래서 다음 고객에게 더 빠르게 적용됩니다.</a:t>
            </a:r>
            <a:endParaRPr lang="en-US" sz="1250" dirty="0"/>
          </a:p>
        </p:txBody>
      </p:sp>
      <p:sp>
        <p:nvSpPr>
          <p:cNvPr id="16" name="Shape 13"/>
          <p:cNvSpPr/>
          <p:nvPr/>
        </p:nvSpPr>
        <p:spPr>
          <a:xfrm>
            <a:off x="7900416" y="2377440"/>
            <a:ext cx="3337560" cy="3017520"/>
          </a:xfrm>
          <a:prstGeom prst="roundRect">
            <a:avLst>
              <a:gd name="adj" fmla="val 3030"/>
            </a:avLst>
          </a:prstGeom>
          <a:solidFill>
            <a:srgbClr val="F4F7F5"/>
          </a:solidFill>
          <a:ln/>
          <a:effectLst>
            <a:outerShdw sx="100000" sy="100000" kx="0" ky="0" algn="bl" rotWithShape="0" blurRad="101600" dist="25400" dir="5400000">
              <a:srgbClr val="1E2A24">
                <a:alpha val="10000"/>
              </a:srgbClr>
            </a:outerShdw>
          </a:effectLst>
        </p:spPr>
      </p:sp>
      <p:sp>
        <p:nvSpPr>
          <p:cNvPr id="17" name="Shape 14"/>
          <p:cNvSpPr/>
          <p:nvPr/>
        </p:nvSpPr>
        <p:spPr>
          <a:xfrm>
            <a:off x="8266176" y="2743200"/>
            <a:ext cx="868680" cy="868680"/>
          </a:xfrm>
          <a:prstGeom prst="ellipse">
            <a:avLst/>
          </a:prstGeom>
          <a:solidFill>
            <a:srgbClr val="58D68D"/>
          </a:solidFill>
          <a:ln/>
        </p:spPr>
      </p:sp>
      <p:sp>
        <p:nvSpPr>
          <p:cNvPr id="18" name="Text 15"/>
          <p:cNvSpPr/>
          <p:nvPr/>
        </p:nvSpPr>
        <p:spPr>
          <a:xfrm>
            <a:off x="8266176" y="2743200"/>
            <a:ext cx="86868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3</a:t>
            </a:r>
            <a:endParaRPr lang="en-US" sz="2400" dirty="0"/>
          </a:p>
        </p:txBody>
      </p:sp>
      <p:sp>
        <p:nvSpPr>
          <p:cNvPr id="19" name="Text 16"/>
          <p:cNvSpPr/>
          <p:nvPr/>
        </p:nvSpPr>
        <p:spPr>
          <a:xfrm>
            <a:off x="8266176" y="3794760"/>
            <a:ext cx="2651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책임</a:t>
            </a:r>
            <a:endParaRPr lang="en-US" sz="2000" dirty="0"/>
          </a:p>
        </p:txBody>
      </p:sp>
      <p:sp>
        <p:nvSpPr>
          <p:cNvPr id="20" name="Text 17"/>
          <p:cNvSpPr/>
          <p:nvPr/>
        </p:nvSpPr>
        <p:spPr>
          <a:xfrm>
            <a:off x="8266176" y="4343400"/>
            <a:ext cx="26517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800"/>
              </a:lnSpc>
              <a:buNone/>
            </a:pPr>
            <a:r>
              <a:rPr lang="en-US" sz="1250" dirty="0">
                <a:solidFill>
                  <a:srgbClr val="6E7D75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적게 맡는 대신 끝까지 책임집니다. 지역별 2곳 원칙과 90%+ 재계약율은 그 결과입니다.</a:t>
            </a:r>
            <a:endParaRPr lang="en-US" sz="1250" dirty="0"/>
          </a:p>
        </p:txBody>
      </p:sp>
      <p:sp>
        <p:nvSpPr>
          <p:cNvPr id="21" name="Text 18"/>
          <p:cNvSpPr/>
          <p:nvPr/>
        </p:nvSpPr>
        <p:spPr>
          <a:xfrm>
            <a:off x="11460175" y="640080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8A968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4F7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assets/rings_g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9440" y="1463040"/>
            <a:ext cx="6583680" cy="6583680"/>
          </a:xfrm>
          <a:prstGeom prst="rect">
            <a:avLst/>
          </a:prstGeom>
        </p:spPr>
      </p:pic>
      <p:pic>
        <p:nvPicPr>
          <p:cNvPr id="3" name="Image 1" descr="assets/logo_trans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2286000"/>
            <a:ext cx="1737360" cy="36473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86384" y="2697480"/>
            <a:ext cx="10058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4600"/>
              </a:lnSpc>
              <a:buNone/>
            </a:pPr>
            <a:r>
              <a:rPr lang="en-US" sz="38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온케팅 고객사 후기</a:t>
            </a:r>
            <a:endParaRPr lang="en-US" sz="3800" dirty="0"/>
          </a:p>
        </p:txBody>
      </p:sp>
      <p:sp>
        <p:nvSpPr>
          <p:cNvPr id="5" name="Text 1"/>
          <p:cNvSpPr/>
          <p:nvPr/>
        </p:nvSpPr>
        <p:spPr>
          <a:xfrm>
            <a:off x="11460175" y="640080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8A968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assets/logo_tran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04120" y="384048"/>
            <a:ext cx="1554480" cy="326344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66928" y="512064"/>
            <a:ext cx="118872" cy="475488"/>
          </a:xfrm>
          <a:prstGeom prst="roundRect">
            <a:avLst>
              <a:gd name="adj" fmla="val 23077"/>
            </a:avLst>
          </a:prstGeom>
          <a:solidFill>
            <a:srgbClr val="58D68D"/>
          </a:solidFill>
          <a:ln/>
        </p:spPr>
      </p:sp>
      <p:sp>
        <p:nvSpPr>
          <p:cNvPr id="4" name="Text 1"/>
          <p:cNvSpPr/>
          <p:nvPr/>
        </p:nvSpPr>
        <p:spPr>
          <a:xfrm>
            <a:off x="841248" y="475488"/>
            <a:ext cx="10332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온케팅 고객사 후기</a:t>
            </a:r>
            <a:endParaRPr lang="en-US" sz="2600" dirty="0"/>
          </a:p>
        </p:txBody>
      </p:sp>
      <p:sp>
        <p:nvSpPr>
          <p:cNvPr id="5" name="Text 2"/>
          <p:cNvSpPr/>
          <p:nvPr/>
        </p:nvSpPr>
        <p:spPr>
          <a:xfrm>
            <a:off x="585216" y="1170432"/>
            <a:ext cx="109728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200"/>
              </a:lnSpc>
              <a:buNone/>
            </a:pPr>
            <a:r>
              <a:rPr lang="en-US" sz="1400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온케팅과 함께한 전문직·병원 파트너의 6개월 실제 성과입니다.</a:t>
            </a:r>
            <a:endParaRPr lang="en-US" sz="1400" dirty="0"/>
          </a:p>
        </p:txBody>
      </p:sp>
      <p:sp>
        <p:nvSpPr>
          <p:cNvPr id="6" name="Shape 3"/>
          <p:cNvSpPr/>
          <p:nvPr/>
        </p:nvSpPr>
        <p:spPr>
          <a:xfrm>
            <a:off x="548640" y="2148840"/>
            <a:ext cx="2697480" cy="3429000"/>
          </a:xfrm>
          <a:prstGeom prst="roundRect">
            <a:avLst>
              <a:gd name="adj" fmla="val 3390"/>
            </a:avLst>
          </a:prstGeom>
          <a:solidFill>
            <a:srgbClr val="F4F7F5"/>
          </a:solidFill>
          <a:ln/>
          <a:effectLst>
            <a:outerShdw sx="100000" sy="100000" kx="0" ky="0" algn="bl" rotWithShape="0" blurRad="101600" dist="25400" dir="5400000">
              <a:srgbClr val="1E2A24">
                <a:alpha val="10000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822960" y="2377440"/>
            <a:ext cx="2240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K 법무법인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822960" y="2788920"/>
            <a:ext cx="2240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6E7D75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월 상담 건수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822960" y="3063240"/>
            <a:ext cx="22402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B4C2BA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3</a:t>
            </a:r>
            <a:pPr indent="0" marL="0">
              <a:buNone/>
            </a:pPr>
            <a:r>
              <a:rPr lang="en-US" sz="1600" dirty="0">
                <a:solidFill>
                  <a:srgbClr val="6E7D75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  →  </a:t>
            </a:r>
            <a:pPr indent="0" marL="0">
              <a:buNone/>
            </a:pPr>
            <a:r>
              <a:rPr lang="en-US" sz="3000" b="1" dirty="0">
                <a:solidFill>
                  <a:srgbClr val="159E5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18</a:t>
            </a:r>
            <a:endParaRPr lang="en-US" sz="2200" dirty="0"/>
          </a:p>
        </p:txBody>
      </p:sp>
      <p:sp>
        <p:nvSpPr>
          <p:cNvPr id="10" name="Shape 7"/>
          <p:cNvSpPr/>
          <p:nvPr/>
        </p:nvSpPr>
        <p:spPr>
          <a:xfrm>
            <a:off x="822960" y="3886200"/>
            <a:ext cx="1234440" cy="457200"/>
          </a:xfrm>
          <a:prstGeom prst="roundRect">
            <a:avLst>
              <a:gd name="adj" fmla="val 12000"/>
            </a:avLst>
          </a:prstGeom>
          <a:solidFill>
            <a:srgbClr val="58D68D"/>
          </a:solidFill>
          <a:ln/>
        </p:spPr>
      </p:sp>
      <p:sp>
        <p:nvSpPr>
          <p:cNvPr id="11" name="Text 8"/>
          <p:cNvSpPr/>
          <p:nvPr/>
        </p:nvSpPr>
        <p:spPr>
          <a:xfrm>
            <a:off x="822960" y="3886200"/>
            <a:ext cx="1234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6배 ↑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822960" y="4526280"/>
            <a:ext cx="21945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D6C6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광고비 650만원 절감</a:t>
            </a:r>
            <a:endParaRPr lang="en-US" sz="1150" dirty="0"/>
          </a:p>
        </p:txBody>
      </p:sp>
      <p:sp>
        <p:nvSpPr>
          <p:cNvPr id="13" name="Shape 10"/>
          <p:cNvSpPr/>
          <p:nvPr/>
        </p:nvSpPr>
        <p:spPr>
          <a:xfrm>
            <a:off x="3355848" y="2148840"/>
            <a:ext cx="2697480" cy="3429000"/>
          </a:xfrm>
          <a:prstGeom prst="roundRect">
            <a:avLst>
              <a:gd name="adj" fmla="val 3390"/>
            </a:avLst>
          </a:prstGeom>
          <a:solidFill>
            <a:srgbClr val="F4F7F5"/>
          </a:solidFill>
          <a:ln/>
          <a:effectLst>
            <a:outerShdw sx="100000" sy="100000" kx="0" ky="0" algn="bl" rotWithShape="0" blurRad="101600" dist="25400" dir="5400000">
              <a:srgbClr val="1E2A24">
                <a:alpha val="10000"/>
              </a:srgbClr>
            </a:outerShdw>
          </a:effectLst>
        </p:spPr>
      </p:sp>
      <p:sp>
        <p:nvSpPr>
          <p:cNvPr id="14" name="Text 11"/>
          <p:cNvSpPr/>
          <p:nvPr/>
        </p:nvSpPr>
        <p:spPr>
          <a:xfrm>
            <a:off x="3630168" y="2377440"/>
            <a:ext cx="2240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D 피부과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3630168" y="2788920"/>
            <a:ext cx="2240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6E7D75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월 상담 건수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3630168" y="3063240"/>
            <a:ext cx="22402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B4C2BA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4</a:t>
            </a:r>
            <a:pPr indent="0" marL="0">
              <a:buNone/>
            </a:pPr>
            <a:r>
              <a:rPr lang="en-US" sz="1600" dirty="0">
                <a:solidFill>
                  <a:srgbClr val="6E7D75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  →  </a:t>
            </a:r>
            <a:pPr indent="0" marL="0">
              <a:buNone/>
            </a:pPr>
            <a:r>
              <a:rPr lang="en-US" sz="3000" b="1" dirty="0">
                <a:solidFill>
                  <a:srgbClr val="159E5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16</a:t>
            </a:r>
            <a:endParaRPr lang="en-US" sz="2200" dirty="0"/>
          </a:p>
        </p:txBody>
      </p:sp>
      <p:sp>
        <p:nvSpPr>
          <p:cNvPr id="17" name="Shape 14"/>
          <p:cNvSpPr/>
          <p:nvPr/>
        </p:nvSpPr>
        <p:spPr>
          <a:xfrm>
            <a:off x="3630168" y="3886200"/>
            <a:ext cx="1234440" cy="457200"/>
          </a:xfrm>
          <a:prstGeom prst="roundRect">
            <a:avLst>
              <a:gd name="adj" fmla="val 12000"/>
            </a:avLst>
          </a:prstGeom>
          <a:solidFill>
            <a:srgbClr val="58D68D"/>
          </a:solidFill>
          <a:ln/>
        </p:spPr>
      </p:sp>
      <p:sp>
        <p:nvSpPr>
          <p:cNvPr id="18" name="Text 15"/>
          <p:cNvSpPr/>
          <p:nvPr/>
        </p:nvSpPr>
        <p:spPr>
          <a:xfrm>
            <a:off x="3630168" y="3886200"/>
            <a:ext cx="1234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4배 ↑</a:t>
            </a:r>
            <a:endParaRPr lang="en-US" sz="1500" dirty="0"/>
          </a:p>
        </p:txBody>
      </p:sp>
      <p:sp>
        <p:nvSpPr>
          <p:cNvPr id="19" name="Text 16"/>
          <p:cNvSpPr/>
          <p:nvPr/>
        </p:nvSpPr>
        <p:spPr>
          <a:xfrm>
            <a:off x="3630168" y="4526280"/>
            <a:ext cx="21945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D6C6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광고비 520만원 절감</a:t>
            </a:r>
            <a:endParaRPr lang="en-US" sz="1150" dirty="0"/>
          </a:p>
        </p:txBody>
      </p:sp>
      <p:sp>
        <p:nvSpPr>
          <p:cNvPr id="20" name="Shape 17"/>
          <p:cNvSpPr/>
          <p:nvPr/>
        </p:nvSpPr>
        <p:spPr>
          <a:xfrm>
            <a:off x="6163056" y="2148840"/>
            <a:ext cx="2697480" cy="3429000"/>
          </a:xfrm>
          <a:prstGeom prst="roundRect">
            <a:avLst>
              <a:gd name="adj" fmla="val 3390"/>
            </a:avLst>
          </a:prstGeom>
          <a:solidFill>
            <a:srgbClr val="F4F7F5"/>
          </a:solidFill>
          <a:ln/>
          <a:effectLst>
            <a:outerShdw sx="100000" sy="100000" kx="0" ky="0" algn="bl" rotWithShape="0" blurRad="101600" dist="25400" dir="5400000">
              <a:srgbClr val="1E2A24">
                <a:alpha val="10000"/>
              </a:srgbClr>
            </a:outerShdw>
          </a:effectLst>
        </p:spPr>
      </p:sp>
      <p:sp>
        <p:nvSpPr>
          <p:cNvPr id="21" name="Text 18"/>
          <p:cNvSpPr/>
          <p:nvPr/>
        </p:nvSpPr>
        <p:spPr>
          <a:xfrm>
            <a:off x="6437376" y="2377440"/>
            <a:ext cx="2240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H 법률사무소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6437376" y="2788920"/>
            <a:ext cx="2240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6E7D75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월 상담 건수</a:t>
            </a:r>
            <a:endParaRPr lang="en-US" sz="1050" dirty="0"/>
          </a:p>
        </p:txBody>
      </p:sp>
      <p:sp>
        <p:nvSpPr>
          <p:cNvPr id="23" name="Text 20"/>
          <p:cNvSpPr/>
          <p:nvPr/>
        </p:nvSpPr>
        <p:spPr>
          <a:xfrm>
            <a:off x="6437376" y="3063240"/>
            <a:ext cx="22402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B4C2BA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5</a:t>
            </a:r>
            <a:pPr indent="0" marL="0">
              <a:buNone/>
            </a:pPr>
            <a:r>
              <a:rPr lang="en-US" sz="1600" dirty="0">
                <a:solidFill>
                  <a:srgbClr val="6E7D75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  →  </a:t>
            </a:r>
            <a:pPr indent="0" marL="0">
              <a:buNone/>
            </a:pPr>
            <a:r>
              <a:rPr lang="en-US" sz="3000" b="1" dirty="0">
                <a:solidFill>
                  <a:srgbClr val="159E5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17</a:t>
            </a:r>
            <a:endParaRPr lang="en-US" sz="2200" dirty="0"/>
          </a:p>
        </p:txBody>
      </p:sp>
      <p:sp>
        <p:nvSpPr>
          <p:cNvPr id="24" name="Shape 21"/>
          <p:cNvSpPr/>
          <p:nvPr/>
        </p:nvSpPr>
        <p:spPr>
          <a:xfrm>
            <a:off x="6437376" y="3886200"/>
            <a:ext cx="1234440" cy="457200"/>
          </a:xfrm>
          <a:prstGeom prst="roundRect">
            <a:avLst>
              <a:gd name="adj" fmla="val 12000"/>
            </a:avLst>
          </a:prstGeom>
          <a:solidFill>
            <a:srgbClr val="58D68D"/>
          </a:solidFill>
          <a:ln/>
        </p:spPr>
      </p:sp>
      <p:sp>
        <p:nvSpPr>
          <p:cNvPr id="25" name="Text 22"/>
          <p:cNvSpPr/>
          <p:nvPr/>
        </p:nvSpPr>
        <p:spPr>
          <a:xfrm>
            <a:off x="6437376" y="3886200"/>
            <a:ext cx="1234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3배 ↑</a:t>
            </a:r>
            <a:endParaRPr lang="en-US" sz="1500" dirty="0"/>
          </a:p>
        </p:txBody>
      </p:sp>
      <p:sp>
        <p:nvSpPr>
          <p:cNvPr id="26" name="Text 23"/>
          <p:cNvSpPr/>
          <p:nvPr/>
        </p:nvSpPr>
        <p:spPr>
          <a:xfrm>
            <a:off x="6437376" y="4526280"/>
            <a:ext cx="21945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D6C6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숏폼·블로그 동시 운영</a:t>
            </a:r>
            <a:endParaRPr lang="en-US" sz="1150" dirty="0"/>
          </a:p>
        </p:txBody>
      </p:sp>
      <p:sp>
        <p:nvSpPr>
          <p:cNvPr id="27" name="Shape 24"/>
          <p:cNvSpPr/>
          <p:nvPr/>
        </p:nvSpPr>
        <p:spPr>
          <a:xfrm>
            <a:off x="8970264" y="2148840"/>
            <a:ext cx="2697480" cy="3429000"/>
          </a:xfrm>
          <a:prstGeom prst="roundRect">
            <a:avLst>
              <a:gd name="adj" fmla="val 3390"/>
            </a:avLst>
          </a:prstGeom>
          <a:solidFill>
            <a:srgbClr val="F4F7F5"/>
          </a:solidFill>
          <a:ln/>
          <a:effectLst>
            <a:outerShdw sx="100000" sy="100000" kx="0" ky="0" algn="bl" rotWithShape="0" blurRad="101600" dist="25400" dir="5400000">
              <a:srgbClr val="1E2A24">
                <a:alpha val="10000"/>
              </a:srgbClr>
            </a:outerShdw>
          </a:effectLst>
        </p:spPr>
      </p:sp>
      <p:sp>
        <p:nvSpPr>
          <p:cNvPr id="28" name="Text 25"/>
          <p:cNvSpPr/>
          <p:nvPr/>
        </p:nvSpPr>
        <p:spPr>
          <a:xfrm>
            <a:off x="9244584" y="2377440"/>
            <a:ext cx="2240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S 세무사무소</a:t>
            </a:r>
            <a:endParaRPr lang="en-US" sz="1600" dirty="0"/>
          </a:p>
        </p:txBody>
      </p:sp>
      <p:sp>
        <p:nvSpPr>
          <p:cNvPr id="29" name="Text 26"/>
          <p:cNvSpPr/>
          <p:nvPr/>
        </p:nvSpPr>
        <p:spPr>
          <a:xfrm>
            <a:off x="9244584" y="2788920"/>
            <a:ext cx="2240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6E7D75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월 상담 건수</a:t>
            </a:r>
            <a:endParaRPr lang="en-US" sz="1050" dirty="0"/>
          </a:p>
        </p:txBody>
      </p:sp>
      <p:sp>
        <p:nvSpPr>
          <p:cNvPr id="30" name="Text 27"/>
          <p:cNvSpPr/>
          <p:nvPr/>
        </p:nvSpPr>
        <p:spPr>
          <a:xfrm>
            <a:off x="9244584" y="3063240"/>
            <a:ext cx="22402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B4C2BA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3</a:t>
            </a:r>
            <a:pPr indent="0" marL="0">
              <a:buNone/>
            </a:pPr>
            <a:r>
              <a:rPr lang="en-US" sz="1600" dirty="0">
                <a:solidFill>
                  <a:srgbClr val="6E7D75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  →  </a:t>
            </a:r>
            <a:pPr indent="0" marL="0">
              <a:buNone/>
            </a:pPr>
            <a:r>
              <a:rPr lang="en-US" sz="3000" b="1" dirty="0">
                <a:solidFill>
                  <a:srgbClr val="159E5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12</a:t>
            </a:r>
            <a:endParaRPr lang="en-US" sz="2200" dirty="0"/>
          </a:p>
        </p:txBody>
      </p:sp>
      <p:sp>
        <p:nvSpPr>
          <p:cNvPr id="31" name="Shape 28"/>
          <p:cNvSpPr/>
          <p:nvPr/>
        </p:nvSpPr>
        <p:spPr>
          <a:xfrm>
            <a:off x="9244584" y="3886200"/>
            <a:ext cx="1234440" cy="457200"/>
          </a:xfrm>
          <a:prstGeom prst="roundRect">
            <a:avLst>
              <a:gd name="adj" fmla="val 12000"/>
            </a:avLst>
          </a:prstGeom>
          <a:solidFill>
            <a:srgbClr val="58D68D"/>
          </a:solidFill>
          <a:ln/>
        </p:spPr>
      </p:sp>
      <p:sp>
        <p:nvSpPr>
          <p:cNvPr id="32" name="Text 29"/>
          <p:cNvSpPr/>
          <p:nvPr/>
        </p:nvSpPr>
        <p:spPr>
          <a:xfrm>
            <a:off x="9244584" y="3886200"/>
            <a:ext cx="1234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4배 ↑</a:t>
            </a:r>
            <a:endParaRPr lang="en-US" sz="1500" dirty="0"/>
          </a:p>
        </p:txBody>
      </p:sp>
      <p:sp>
        <p:nvSpPr>
          <p:cNvPr id="33" name="Text 30"/>
          <p:cNvSpPr/>
          <p:nvPr/>
        </p:nvSpPr>
        <p:spPr>
          <a:xfrm>
            <a:off x="9244584" y="4526280"/>
            <a:ext cx="21945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D6C6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‘숏폼 왜 하는지 알겠다’</a:t>
            </a:r>
            <a:endParaRPr lang="en-US" sz="1150" dirty="0"/>
          </a:p>
        </p:txBody>
      </p:sp>
      <p:sp>
        <p:nvSpPr>
          <p:cNvPr id="34" name="Text 31"/>
          <p:cNvSpPr/>
          <p:nvPr/>
        </p:nvSpPr>
        <p:spPr>
          <a:xfrm>
            <a:off x="585216" y="5715000"/>
            <a:ext cx="10058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i="1" dirty="0">
                <a:solidFill>
                  <a:srgbClr val="6E7D75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* 파트너사 요청에 따라 상호는 이니셜로 표기했습니다. 상세 성과는 onketing.kr 참조.</a:t>
            </a:r>
            <a:endParaRPr lang="en-US" sz="950" dirty="0"/>
          </a:p>
        </p:txBody>
      </p:sp>
      <p:sp>
        <p:nvSpPr>
          <p:cNvPr id="35" name="Text 32"/>
          <p:cNvSpPr/>
          <p:nvPr/>
        </p:nvSpPr>
        <p:spPr>
          <a:xfrm>
            <a:off x="11460175" y="640080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8A968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1920240"/>
            <a:ext cx="10360152" cy="1645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5000"/>
              </a:lnSpc>
              <a:buNone/>
            </a:pPr>
            <a:r>
              <a:rPr lang="en-US" sz="38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당신의 마지막 마케팅 파트너,
</a:t>
            </a:r>
            <a:pPr algn="ctr" indent="0" marL="0">
              <a:lnSpc>
                <a:spcPts val="5000"/>
              </a:lnSpc>
              <a:buNone/>
            </a:pPr>
            <a:r>
              <a:rPr lang="en-US" sz="3800" b="1" dirty="0">
                <a:solidFill>
                  <a:srgbClr val="159E5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전문직·병원 마케팅은 온케팅</a:t>
            </a:r>
            <a:pPr algn="ctr" indent="0" marL="0">
              <a:lnSpc>
                <a:spcPts val="5000"/>
              </a:lnSpc>
              <a:buNone/>
            </a:pPr>
            <a:r>
              <a:rPr lang="en-US" sz="38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과 함께하세요!</a:t>
            </a:r>
            <a:endParaRPr lang="en-US" sz="3800" dirty="0"/>
          </a:p>
        </p:txBody>
      </p:sp>
      <p:sp>
        <p:nvSpPr>
          <p:cNvPr id="3" name="Text 1"/>
          <p:cNvSpPr/>
          <p:nvPr/>
        </p:nvSpPr>
        <p:spPr>
          <a:xfrm>
            <a:off x="0" y="3840480"/>
            <a:ext cx="12191695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감사합니다</a:t>
            </a:r>
            <a:endParaRPr lang="en-US" sz="2200" dirty="0"/>
          </a:p>
        </p:txBody>
      </p:sp>
      <p:pic>
        <p:nvPicPr>
          <p:cNvPr id="4" name="Image 0" descr="assets/logo_tran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07128" y="4663440"/>
            <a:ext cx="2377440" cy="49911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1460175" y="640080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8A968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3221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assets/ring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9440" y="1097280"/>
            <a:ext cx="6766560" cy="67665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8680" y="2148840"/>
            <a:ext cx="73152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200"/>
              </a:lnSpc>
              <a:buNone/>
            </a:pPr>
            <a:r>
              <a:rPr lang="en-US" sz="1500" dirty="0">
                <a:solidFill>
                  <a:srgbClr val="9FB3A8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당신의 마지막 마케팅 파트너,</a:t>
            </a:r>
            <a:endParaRPr lang="en-US" sz="1500" dirty="0"/>
          </a:p>
          <a:p>
            <a:pPr indent="0" marL="0">
              <a:lnSpc>
                <a:spcPts val="2200"/>
              </a:lnSpc>
              <a:buNone/>
            </a:pPr>
            <a:r>
              <a:rPr lang="en-US" sz="1500" dirty="0">
                <a:solidFill>
                  <a:srgbClr val="9FB3A8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전문직·병원 마케팅 온케팅</a:t>
            </a:r>
            <a:endParaRPr lang="en-US" sz="1500" dirty="0"/>
          </a:p>
        </p:txBody>
      </p:sp>
      <p:sp>
        <p:nvSpPr>
          <p:cNvPr id="4" name="Text 1"/>
          <p:cNvSpPr/>
          <p:nvPr/>
        </p:nvSpPr>
        <p:spPr>
          <a:xfrm>
            <a:off x="822960" y="3063240"/>
            <a:ext cx="822960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600" b="1" dirty="0">
                <a:solidFill>
                  <a:srgbClr val="FFFFF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감사합니다</a:t>
            </a:r>
            <a:endParaRPr lang="en-US" sz="5600" dirty="0"/>
          </a:p>
        </p:txBody>
      </p:sp>
      <p:sp>
        <p:nvSpPr>
          <p:cNvPr id="5" name="Text 2"/>
          <p:cNvSpPr/>
          <p:nvPr/>
        </p:nvSpPr>
        <p:spPr>
          <a:xfrm>
            <a:off x="868680" y="4343400"/>
            <a:ext cx="10515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FFFFF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온세상이마케팅이다</a:t>
            </a:r>
            <a:pPr indent="0" marL="0">
              <a:buNone/>
            </a:pPr>
            <a:r>
              <a:rPr lang="en-US" sz="1250" dirty="0">
                <a:solidFill>
                  <a:srgbClr val="AFC1B7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   |   T. 010-4667-6460   |   Kakao. 온세상이마케팅이다   |   E. onketing.3kim@gmail.com</a:t>
            </a:r>
            <a:endParaRPr lang="en-US" sz="1250" dirty="0"/>
          </a:p>
        </p:txBody>
      </p:sp>
      <p:pic>
        <p:nvPicPr>
          <p:cNvPr id="6" name="Image 1" descr="assets/logo_ondark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4800600"/>
            <a:ext cx="2011680" cy="42232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896112" y="5532120"/>
            <a:ext cx="4572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7E968A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onketing.kr</a:t>
            </a:r>
            <a:endParaRPr lang="en-US" sz="1200" dirty="0"/>
          </a:p>
        </p:txBody>
      </p:sp>
      <p:sp>
        <p:nvSpPr>
          <p:cNvPr id="8" name="Text 4"/>
          <p:cNvSpPr/>
          <p:nvPr/>
        </p:nvSpPr>
        <p:spPr>
          <a:xfrm>
            <a:off x="11460175" y="640080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8A968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assets/logo_tran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04120" y="384048"/>
            <a:ext cx="1554480" cy="32634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66928" y="1051560"/>
            <a:ext cx="49377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000" b="1" spc="100" kern="0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CONTENTS</a:t>
            </a:r>
            <a:endParaRPr lang="en-US" sz="5000" dirty="0"/>
          </a:p>
        </p:txBody>
      </p:sp>
      <p:sp>
        <p:nvSpPr>
          <p:cNvPr id="4" name="Shape 1"/>
          <p:cNvSpPr/>
          <p:nvPr/>
        </p:nvSpPr>
        <p:spPr>
          <a:xfrm>
            <a:off x="5669280" y="1572768"/>
            <a:ext cx="5943600" cy="32004"/>
          </a:xfrm>
          <a:prstGeom prst="rect">
            <a:avLst/>
          </a:prstGeom>
          <a:solidFill>
            <a:srgbClr val="58D68D"/>
          </a:solidFill>
          <a:ln/>
        </p:spPr>
      </p:sp>
      <p:sp>
        <p:nvSpPr>
          <p:cNvPr id="5" name="Text 2"/>
          <p:cNvSpPr/>
          <p:nvPr/>
        </p:nvSpPr>
        <p:spPr>
          <a:xfrm>
            <a:off x="603504" y="2331720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159E5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01. </a:t>
            </a:r>
            <a:pPr indent="0" marL="0">
              <a:buNone/>
            </a:pPr>
            <a:r>
              <a:rPr lang="en-US" sz="21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온케팅 회사소개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603504" y="2880360"/>
            <a:ext cx="10058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159E5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02. </a:t>
            </a:r>
            <a:pPr indent="0" marL="0">
              <a:buNone/>
            </a:pPr>
            <a:r>
              <a:rPr lang="en-US" sz="21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왜 전문직·병원 마케팅은 온케팅이어야 하나요?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234440" y="3456432"/>
            <a:ext cx="96012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dirty="0">
                <a:solidFill>
                  <a:srgbClr val="46554D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PART 1.  기획·촬영·편집까지, 외주 없는 원팀</a:t>
            </a:r>
            <a:endParaRPr lang="en-US" sz="1450" dirty="0"/>
          </a:p>
        </p:txBody>
      </p:sp>
      <p:sp>
        <p:nvSpPr>
          <p:cNvPr id="8" name="Text 5"/>
          <p:cNvSpPr/>
          <p:nvPr/>
        </p:nvSpPr>
        <p:spPr>
          <a:xfrm>
            <a:off x="1234440" y="3886200"/>
            <a:ext cx="96012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dirty="0">
                <a:solidFill>
                  <a:srgbClr val="46554D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PART 2.  직군별 최적화 맞춤 전략으로 결과를 만듭니다</a:t>
            </a:r>
            <a:endParaRPr lang="en-US" sz="1450" dirty="0"/>
          </a:p>
        </p:txBody>
      </p:sp>
      <p:sp>
        <p:nvSpPr>
          <p:cNvPr id="9" name="Text 6"/>
          <p:cNvSpPr/>
          <p:nvPr/>
        </p:nvSpPr>
        <p:spPr>
          <a:xfrm>
            <a:off x="1234440" y="4315968"/>
            <a:ext cx="96012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dirty="0">
                <a:solidFill>
                  <a:srgbClr val="46554D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PART 3.  대행하는 마음 자체가 다릅니다</a:t>
            </a:r>
            <a:endParaRPr lang="en-US" sz="1450" dirty="0"/>
          </a:p>
        </p:txBody>
      </p:sp>
      <p:sp>
        <p:nvSpPr>
          <p:cNvPr id="10" name="Text 7"/>
          <p:cNvSpPr/>
          <p:nvPr/>
        </p:nvSpPr>
        <p:spPr>
          <a:xfrm>
            <a:off x="1234440" y="4745736"/>
            <a:ext cx="96012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dirty="0">
                <a:solidFill>
                  <a:srgbClr val="46554D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PART 4.  신뢰할 수 있는 회사</a:t>
            </a:r>
            <a:endParaRPr lang="en-US" sz="1450" dirty="0"/>
          </a:p>
        </p:txBody>
      </p:sp>
      <p:sp>
        <p:nvSpPr>
          <p:cNvPr id="11" name="Text 8"/>
          <p:cNvSpPr/>
          <p:nvPr/>
        </p:nvSpPr>
        <p:spPr>
          <a:xfrm>
            <a:off x="1234440" y="5175504"/>
            <a:ext cx="96012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dirty="0">
                <a:solidFill>
                  <a:srgbClr val="46554D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PART 5.  성장을 멈추지 않는 회사</a:t>
            </a:r>
            <a:endParaRPr lang="en-US" sz="1450" dirty="0"/>
          </a:p>
        </p:txBody>
      </p:sp>
      <p:sp>
        <p:nvSpPr>
          <p:cNvPr id="12" name="Text 9"/>
          <p:cNvSpPr/>
          <p:nvPr/>
        </p:nvSpPr>
        <p:spPr>
          <a:xfrm>
            <a:off x="1234440" y="5605272"/>
            <a:ext cx="96012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dirty="0">
                <a:solidFill>
                  <a:srgbClr val="46554D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PART 6.  소개와 추천이 이어지는 회사</a:t>
            </a:r>
            <a:endParaRPr lang="en-US" sz="1450" dirty="0"/>
          </a:p>
        </p:txBody>
      </p:sp>
      <p:sp>
        <p:nvSpPr>
          <p:cNvPr id="13" name="Text 10"/>
          <p:cNvSpPr/>
          <p:nvPr/>
        </p:nvSpPr>
        <p:spPr>
          <a:xfrm>
            <a:off x="603504" y="6126480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159E5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03. </a:t>
            </a:r>
            <a:pPr indent="0" marL="0">
              <a:buNone/>
            </a:pPr>
            <a:r>
              <a:rPr lang="en-US" sz="21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온케팅 고객사 후기</a:t>
            </a:r>
            <a:endParaRPr lang="en-US" sz="2100" dirty="0"/>
          </a:p>
        </p:txBody>
      </p:sp>
      <p:sp>
        <p:nvSpPr>
          <p:cNvPr id="14" name="Text 11"/>
          <p:cNvSpPr/>
          <p:nvPr/>
        </p:nvSpPr>
        <p:spPr>
          <a:xfrm>
            <a:off x="11460175" y="640080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8A968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F7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assets/rings_g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9440" y="1463040"/>
            <a:ext cx="6583680" cy="6583680"/>
          </a:xfrm>
          <a:prstGeom prst="rect">
            <a:avLst/>
          </a:prstGeom>
        </p:spPr>
      </p:pic>
      <p:pic>
        <p:nvPicPr>
          <p:cNvPr id="3" name="Image 1" descr="assets/logo_trans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2286000"/>
            <a:ext cx="1737360" cy="36473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86384" y="2697480"/>
            <a:ext cx="10058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4600"/>
              </a:lnSpc>
              <a:buNone/>
            </a:pPr>
            <a:r>
              <a:rPr lang="en-US" sz="38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온케팅 회사소개</a:t>
            </a:r>
            <a:endParaRPr lang="en-US" sz="3800" dirty="0"/>
          </a:p>
        </p:txBody>
      </p:sp>
      <p:sp>
        <p:nvSpPr>
          <p:cNvPr id="5" name="Text 1"/>
          <p:cNvSpPr/>
          <p:nvPr/>
        </p:nvSpPr>
        <p:spPr>
          <a:xfrm>
            <a:off x="11460175" y="640080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8A968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assets/logo_tran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04120" y="384048"/>
            <a:ext cx="1554480" cy="326344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66928" y="512064"/>
            <a:ext cx="118872" cy="475488"/>
          </a:xfrm>
          <a:prstGeom prst="roundRect">
            <a:avLst>
              <a:gd name="adj" fmla="val 23077"/>
            </a:avLst>
          </a:prstGeom>
          <a:solidFill>
            <a:srgbClr val="58D68D"/>
          </a:solidFill>
          <a:ln/>
        </p:spPr>
      </p:sp>
      <p:sp>
        <p:nvSpPr>
          <p:cNvPr id="4" name="Text 1"/>
          <p:cNvSpPr/>
          <p:nvPr/>
        </p:nvSpPr>
        <p:spPr>
          <a:xfrm>
            <a:off x="841248" y="475488"/>
            <a:ext cx="10332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전문직·병원의 성공을 돕는 </a:t>
            </a:r>
            <a:pPr indent="0" marL="0">
              <a:buNone/>
            </a:pPr>
            <a:r>
              <a:rPr lang="en-US" sz="2600" b="1" dirty="0">
                <a:solidFill>
                  <a:srgbClr val="159E5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마케팅 전문기업</a:t>
            </a:r>
            <a:endParaRPr lang="en-US" sz="2600" dirty="0"/>
          </a:p>
        </p:txBody>
      </p:sp>
      <p:sp>
        <p:nvSpPr>
          <p:cNvPr id="5" name="Text 2"/>
          <p:cNvSpPr/>
          <p:nvPr/>
        </p:nvSpPr>
        <p:spPr>
          <a:xfrm>
            <a:off x="585216" y="137160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전문가의 실력이 문의로 이어지는 마케팅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585216" y="1874520"/>
            <a:ext cx="6766560" cy="1737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600"/>
              </a:lnSpc>
              <a:buNone/>
            </a:pPr>
            <a:r>
              <a:rPr lang="en-US" sz="1400" dirty="0">
                <a:solidFill>
                  <a:srgbClr val="46554D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온케팅은 </a:t>
            </a:r>
            <a:pPr indent="0" marL="0">
              <a:lnSpc>
                <a:spcPts val="2600"/>
              </a:lnSpc>
              <a:buNone/>
            </a:pPr>
            <a:r>
              <a:rPr lang="en-US" sz="1400" b="1" dirty="0">
                <a:solidFill>
                  <a:srgbClr val="159E5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‘온(ON)’과 ‘마케팅’</a:t>
            </a:r>
            <a:pPr indent="0" marL="0">
              <a:lnSpc>
                <a:spcPts val="2600"/>
              </a:lnSpc>
              <a:buNone/>
            </a:pPr>
            <a:r>
              <a:rPr lang="en-US" sz="1400" dirty="0">
                <a:solidFill>
                  <a:srgbClr val="46554D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을 합친 이름으로,</a:t>
            </a:r>
            <a:endParaRPr lang="en-US" sz="1400" dirty="0"/>
          </a:p>
          <a:p>
            <a:pPr indent="0" marL="0">
              <a:lnSpc>
                <a:spcPts val="2600"/>
              </a:lnSpc>
              <a:buNone/>
            </a:pPr>
            <a:r>
              <a:rPr lang="en-US" sz="1400" dirty="0">
                <a:solidFill>
                  <a:srgbClr val="46554D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전문가가 언제나 ‘마케팅되고 있는’ 상태를 만든다는 의미를 담았습니다.</a:t>
            </a:r>
            <a:endParaRPr lang="en-US" sz="1400" dirty="0"/>
          </a:p>
          <a:p>
            <a:pPr indent="0" marL="0">
              <a:lnSpc>
                <a:spcPts val="2600"/>
              </a:lnSpc>
              <a:buNone/>
            </a:pPr>
            <a:r>
              <a:rPr lang="en-US" sz="1400" dirty="0">
                <a:solidFill>
                  <a:srgbClr val="46554D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전문직·병원의 성공을 진심으로 바라는 마음으로,</a:t>
            </a:r>
            <a:endParaRPr lang="en-US" sz="1400" dirty="0"/>
          </a:p>
          <a:p>
            <a:pPr indent="0" marL="0">
              <a:lnSpc>
                <a:spcPts val="2600"/>
              </a:lnSpc>
              <a:buNone/>
            </a:pPr>
            <a:r>
              <a:rPr lang="en-US" sz="1400" dirty="0">
                <a:solidFill>
                  <a:srgbClr val="46554D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당신의 마지막 마케팅 파트너가 되겠습니다.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822960" y="3977640"/>
            <a:ext cx="29260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159E5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12개</a:t>
            </a:r>
            <a:endParaRPr lang="en-US" sz="3400" dirty="0"/>
          </a:p>
        </p:txBody>
      </p:sp>
      <p:sp>
        <p:nvSpPr>
          <p:cNvPr id="8" name="Text 5"/>
          <p:cNvSpPr/>
          <p:nvPr/>
        </p:nvSpPr>
        <p:spPr>
          <a:xfrm>
            <a:off x="850392" y="4544568"/>
            <a:ext cx="3017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6E7D75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전담 전문직 직군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3977640" y="3977640"/>
            <a:ext cx="29260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159E5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90%+</a:t>
            </a:r>
            <a:endParaRPr lang="en-US" sz="3400" dirty="0"/>
          </a:p>
        </p:txBody>
      </p:sp>
      <p:sp>
        <p:nvSpPr>
          <p:cNvPr id="10" name="Text 7"/>
          <p:cNvSpPr/>
          <p:nvPr/>
        </p:nvSpPr>
        <p:spPr>
          <a:xfrm>
            <a:off x="4005072" y="4544568"/>
            <a:ext cx="3017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6E7D75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파트너 재계약율</a:t>
            </a:r>
            <a:endParaRPr lang="en-US" sz="1250" dirty="0"/>
          </a:p>
        </p:txBody>
      </p:sp>
      <p:sp>
        <p:nvSpPr>
          <p:cNvPr id="11" name="Text 8"/>
          <p:cNvSpPr/>
          <p:nvPr/>
        </p:nvSpPr>
        <p:spPr>
          <a:xfrm>
            <a:off x="822960" y="5074920"/>
            <a:ext cx="29260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159E5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0건</a:t>
            </a:r>
            <a:endParaRPr lang="en-US" sz="3400" dirty="0"/>
          </a:p>
        </p:txBody>
      </p:sp>
      <p:sp>
        <p:nvSpPr>
          <p:cNvPr id="12" name="Text 9"/>
          <p:cNvSpPr/>
          <p:nvPr/>
        </p:nvSpPr>
        <p:spPr>
          <a:xfrm>
            <a:off x="850392" y="5641848"/>
            <a:ext cx="3017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6E7D75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광고 규정 위반</a:t>
            </a:r>
            <a:endParaRPr lang="en-US" sz="1250" dirty="0"/>
          </a:p>
        </p:txBody>
      </p:sp>
      <p:sp>
        <p:nvSpPr>
          <p:cNvPr id="13" name="Text 10"/>
          <p:cNvSpPr/>
          <p:nvPr/>
        </p:nvSpPr>
        <p:spPr>
          <a:xfrm>
            <a:off x="3977640" y="5074920"/>
            <a:ext cx="29260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159E5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3배+</a:t>
            </a:r>
            <a:endParaRPr lang="en-US" sz="3400" dirty="0"/>
          </a:p>
        </p:txBody>
      </p:sp>
      <p:sp>
        <p:nvSpPr>
          <p:cNvPr id="14" name="Text 11"/>
          <p:cNvSpPr/>
          <p:nvPr/>
        </p:nvSpPr>
        <p:spPr>
          <a:xfrm>
            <a:off x="4005072" y="5641848"/>
            <a:ext cx="3017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6E7D75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평균 월 상담 증가</a:t>
            </a:r>
            <a:endParaRPr lang="en-US" sz="1250" dirty="0"/>
          </a:p>
        </p:txBody>
      </p:sp>
      <p:sp>
        <p:nvSpPr>
          <p:cNvPr id="15" name="Shape 12"/>
          <p:cNvSpPr/>
          <p:nvPr/>
        </p:nvSpPr>
        <p:spPr>
          <a:xfrm>
            <a:off x="7818120" y="1371600"/>
            <a:ext cx="3840480" cy="4709160"/>
          </a:xfrm>
          <a:prstGeom prst="roundRect">
            <a:avLst>
              <a:gd name="adj" fmla="val 2381"/>
            </a:avLst>
          </a:prstGeom>
          <a:solidFill>
            <a:srgbClr val="13221B"/>
          </a:solidFill>
          <a:ln/>
          <a:effectLst>
            <a:outerShdw sx="100000" sy="100000" kx="0" ky="0" algn="bl" rotWithShape="0" blurRad="101600" dist="25400" dir="5400000">
              <a:srgbClr val="1E2A24">
                <a:alpha val="10000"/>
              </a:srgbClr>
            </a:outerShdw>
          </a:effectLst>
        </p:spPr>
      </p:sp>
      <p:pic>
        <p:nvPicPr>
          <p:cNvPr id="16" name="Image 1" descr="assets/rings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040" y="2743200"/>
            <a:ext cx="4206240" cy="4206240"/>
          </a:xfrm>
          <a:prstGeom prst="rect">
            <a:avLst/>
          </a:prstGeom>
        </p:spPr>
      </p:pic>
      <p:pic>
        <p:nvPicPr>
          <p:cNvPr id="17" name="Image 2" descr="assets/logo_ondark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965960"/>
            <a:ext cx="2011680" cy="422328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8229600" y="3246120"/>
            <a:ext cx="310896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4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세상은 이미</a:t>
            </a:r>
            <a:endParaRPr lang="en-US" sz="2600" dirty="0"/>
          </a:p>
          <a:p>
            <a:pPr indent="0" marL="0">
              <a:lnSpc>
                <a:spcPts val="34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마케팅되고</a:t>
            </a:r>
            <a:endParaRPr lang="en-US" sz="2600" dirty="0"/>
          </a:p>
          <a:p>
            <a:pPr indent="0" marL="0">
              <a:lnSpc>
                <a:spcPts val="34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있습니다.</a:t>
            </a:r>
            <a:endParaRPr lang="en-US" sz="2600" dirty="0"/>
          </a:p>
        </p:txBody>
      </p:sp>
      <p:sp>
        <p:nvSpPr>
          <p:cNvPr id="19" name="Text 14"/>
          <p:cNvSpPr/>
          <p:nvPr/>
        </p:nvSpPr>
        <p:spPr>
          <a:xfrm>
            <a:off x="8229600" y="553212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58D68D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전문직·병원 전담 마케팅 파트너</a:t>
            </a:r>
            <a:endParaRPr lang="en-US" sz="1200" dirty="0"/>
          </a:p>
        </p:txBody>
      </p:sp>
      <p:sp>
        <p:nvSpPr>
          <p:cNvPr id="20" name="Text 15"/>
          <p:cNvSpPr/>
          <p:nvPr/>
        </p:nvSpPr>
        <p:spPr>
          <a:xfrm>
            <a:off x="11460175" y="640080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8A968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assets/logo_tran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04120" y="384048"/>
            <a:ext cx="1554480" cy="326344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66928" y="512064"/>
            <a:ext cx="118872" cy="475488"/>
          </a:xfrm>
          <a:prstGeom prst="roundRect">
            <a:avLst>
              <a:gd name="adj" fmla="val 23077"/>
            </a:avLst>
          </a:prstGeom>
          <a:solidFill>
            <a:srgbClr val="58D68D"/>
          </a:solidFill>
          <a:ln/>
        </p:spPr>
      </p:sp>
      <p:sp>
        <p:nvSpPr>
          <p:cNvPr id="4" name="Text 1"/>
          <p:cNvSpPr/>
          <p:nvPr/>
        </p:nvSpPr>
        <p:spPr>
          <a:xfrm>
            <a:off x="841248" y="475488"/>
            <a:ext cx="10332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온케팅 비전하우스</a:t>
            </a:r>
            <a:endParaRPr lang="en-US" sz="2600" dirty="0"/>
          </a:p>
        </p:txBody>
      </p:sp>
      <p:sp>
        <p:nvSpPr>
          <p:cNvPr id="5" name="Text 2"/>
          <p:cNvSpPr/>
          <p:nvPr/>
        </p:nvSpPr>
        <p:spPr>
          <a:xfrm>
            <a:off x="566928" y="1417320"/>
            <a:ext cx="91440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250" b="1" dirty="0">
                <a:solidFill>
                  <a:srgbClr val="6E7D75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사명</a:t>
            </a:r>
            <a:endParaRPr lang="en-US" sz="1250" dirty="0"/>
          </a:p>
        </p:txBody>
      </p:sp>
      <p:sp>
        <p:nvSpPr>
          <p:cNvPr id="6" name="Text 3"/>
          <p:cNvSpPr/>
          <p:nvPr/>
        </p:nvSpPr>
        <p:spPr>
          <a:xfrm>
            <a:off x="566928" y="2240280"/>
            <a:ext cx="914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250" b="1" dirty="0">
                <a:solidFill>
                  <a:srgbClr val="6E7D75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비전</a:t>
            </a:r>
            <a:endParaRPr lang="en-US" sz="1250" dirty="0"/>
          </a:p>
        </p:txBody>
      </p:sp>
      <p:sp>
        <p:nvSpPr>
          <p:cNvPr id="7" name="Text 4"/>
          <p:cNvSpPr/>
          <p:nvPr/>
        </p:nvSpPr>
        <p:spPr>
          <a:xfrm>
            <a:off x="566928" y="2926080"/>
            <a:ext cx="91440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250" b="1" dirty="0">
                <a:solidFill>
                  <a:srgbClr val="6E7D75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비전</a:t>
            </a:r>
            <a:endParaRPr lang="en-US" sz="1250" dirty="0"/>
          </a:p>
          <a:p>
            <a:pPr algn="ctr" indent="0" marL="0">
              <a:lnSpc>
                <a:spcPts val="1500"/>
              </a:lnSpc>
              <a:buNone/>
            </a:pPr>
            <a:r>
              <a:rPr lang="en-US" sz="1250" b="1" dirty="0">
                <a:solidFill>
                  <a:srgbClr val="6E7D75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목표</a:t>
            </a:r>
            <a:endParaRPr lang="en-US" sz="1250" dirty="0"/>
          </a:p>
        </p:txBody>
      </p:sp>
      <p:sp>
        <p:nvSpPr>
          <p:cNvPr id="8" name="Text 5"/>
          <p:cNvSpPr/>
          <p:nvPr/>
        </p:nvSpPr>
        <p:spPr>
          <a:xfrm>
            <a:off x="566928" y="3931920"/>
            <a:ext cx="9144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250" b="1" dirty="0">
                <a:solidFill>
                  <a:srgbClr val="6E7D75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핵심</a:t>
            </a:r>
            <a:endParaRPr lang="en-US" sz="1250" dirty="0"/>
          </a:p>
          <a:p>
            <a:pPr algn="ctr" indent="0" marL="0">
              <a:lnSpc>
                <a:spcPts val="1500"/>
              </a:lnSpc>
              <a:buNone/>
            </a:pPr>
            <a:r>
              <a:rPr lang="en-US" sz="1250" b="1" dirty="0">
                <a:solidFill>
                  <a:srgbClr val="6E7D75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가치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566928" y="4846320"/>
            <a:ext cx="9144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250" b="1" dirty="0">
                <a:solidFill>
                  <a:srgbClr val="6E7D75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핵심</a:t>
            </a:r>
            <a:endParaRPr lang="en-US" sz="1250" dirty="0"/>
          </a:p>
          <a:p>
            <a:pPr algn="ctr" indent="0" marL="0">
              <a:lnSpc>
                <a:spcPts val="1500"/>
              </a:lnSpc>
              <a:buNone/>
            </a:pPr>
            <a:r>
              <a:rPr lang="en-US" sz="1250" b="1" dirty="0">
                <a:solidFill>
                  <a:srgbClr val="6E7D75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습관</a:t>
            </a:r>
            <a:endParaRPr lang="en-US" sz="1250" dirty="0"/>
          </a:p>
        </p:txBody>
      </p:sp>
      <p:sp>
        <p:nvSpPr>
          <p:cNvPr id="10" name="Text 7"/>
          <p:cNvSpPr/>
          <p:nvPr/>
        </p:nvSpPr>
        <p:spPr>
          <a:xfrm>
            <a:off x="566928" y="5760720"/>
            <a:ext cx="9144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250" b="1" dirty="0">
                <a:solidFill>
                  <a:srgbClr val="6E7D75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핵심</a:t>
            </a:r>
            <a:endParaRPr lang="en-US" sz="1250" dirty="0"/>
          </a:p>
          <a:p>
            <a:pPr algn="ctr" indent="0" marL="0">
              <a:lnSpc>
                <a:spcPts val="1500"/>
              </a:lnSpc>
              <a:buNone/>
            </a:pPr>
            <a:r>
              <a:rPr lang="en-US" sz="1250" b="1" dirty="0">
                <a:solidFill>
                  <a:srgbClr val="6E7D75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역량</a:t>
            </a:r>
            <a:endParaRPr lang="en-US" sz="1250" dirty="0"/>
          </a:p>
        </p:txBody>
      </p:sp>
      <p:sp>
        <p:nvSpPr>
          <p:cNvPr id="11" name="Shape 8"/>
          <p:cNvSpPr/>
          <p:nvPr/>
        </p:nvSpPr>
        <p:spPr>
          <a:xfrm>
            <a:off x="1600200" y="1417320"/>
            <a:ext cx="6537960" cy="658368"/>
          </a:xfrm>
          <a:prstGeom prst="roundRect">
            <a:avLst>
              <a:gd name="adj" fmla="val 8333"/>
            </a:avLst>
          </a:prstGeom>
          <a:solidFill>
            <a:srgbClr val="58D68D"/>
          </a:solidFill>
          <a:ln/>
        </p:spPr>
      </p:sp>
      <p:sp>
        <p:nvSpPr>
          <p:cNvPr id="12" name="Text 9"/>
          <p:cNvSpPr/>
          <p:nvPr/>
        </p:nvSpPr>
        <p:spPr>
          <a:xfrm>
            <a:off x="1600200" y="1417320"/>
            <a:ext cx="653796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전문가의 실력이 읽히고, 보이고, 예약되도록</a:t>
            </a:r>
            <a:endParaRPr lang="en-US" sz="1500" dirty="0"/>
          </a:p>
        </p:txBody>
      </p:sp>
      <p:sp>
        <p:nvSpPr>
          <p:cNvPr id="13" name="Shape 10"/>
          <p:cNvSpPr/>
          <p:nvPr/>
        </p:nvSpPr>
        <p:spPr>
          <a:xfrm>
            <a:off x="1600200" y="2212848"/>
            <a:ext cx="6537960" cy="566928"/>
          </a:xfrm>
          <a:prstGeom prst="roundRect">
            <a:avLst>
              <a:gd name="adj" fmla="val 9677"/>
            </a:avLst>
          </a:prstGeom>
          <a:solidFill>
            <a:srgbClr val="EAF9F1"/>
          </a:solidFill>
          <a:ln/>
        </p:spPr>
      </p:sp>
      <p:sp>
        <p:nvSpPr>
          <p:cNvPr id="14" name="Text 11"/>
          <p:cNvSpPr/>
          <p:nvPr/>
        </p:nvSpPr>
        <p:spPr>
          <a:xfrm>
            <a:off x="1600200" y="2212848"/>
            <a:ext cx="653796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E7C43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전문직·병원 마케팅의 새로운 기준이 되는 회사</a:t>
            </a:r>
            <a:endParaRPr lang="en-US" sz="1400" dirty="0"/>
          </a:p>
        </p:txBody>
      </p:sp>
      <p:sp>
        <p:nvSpPr>
          <p:cNvPr id="15" name="Shape 12"/>
          <p:cNvSpPr/>
          <p:nvPr/>
        </p:nvSpPr>
        <p:spPr>
          <a:xfrm>
            <a:off x="1600200" y="2926080"/>
            <a:ext cx="1219810" cy="822960"/>
          </a:xfrm>
          <a:prstGeom prst="roundRect">
            <a:avLst>
              <a:gd name="adj" fmla="val 5556"/>
            </a:avLst>
          </a:prstGeom>
          <a:solidFill>
            <a:srgbClr val="F4F7F5"/>
          </a:solidFill>
          <a:ln w="12700">
            <a:solidFill>
              <a:srgbClr val="DDE6E0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1600200" y="2926080"/>
            <a:ext cx="121981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105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재계약율</a:t>
            </a:r>
            <a:endParaRPr lang="en-US" sz="1050" dirty="0"/>
          </a:p>
          <a:p>
            <a:pPr algn="ctr" indent="0" marL="0">
              <a:lnSpc>
                <a:spcPts val="1300"/>
              </a:lnSpc>
              <a:buNone/>
            </a:pPr>
            <a:r>
              <a:rPr lang="en-US" sz="105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90%+ 유지</a:t>
            </a:r>
            <a:endParaRPr lang="en-US" sz="1050" dirty="0"/>
          </a:p>
        </p:txBody>
      </p:sp>
      <p:sp>
        <p:nvSpPr>
          <p:cNvPr id="17" name="Shape 14"/>
          <p:cNvSpPr/>
          <p:nvPr/>
        </p:nvSpPr>
        <p:spPr>
          <a:xfrm>
            <a:off x="2929738" y="2926080"/>
            <a:ext cx="1219810" cy="822960"/>
          </a:xfrm>
          <a:prstGeom prst="roundRect">
            <a:avLst>
              <a:gd name="adj" fmla="val 5556"/>
            </a:avLst>
          </a:prstGeom>
          <a:solidFill>
            <a:srgbClr val="F4F7F5"/>
          </a:solidFill>
          <a:ln w="12700">
            <a:solidFill>
              <a:srgbClr val="DDE6E0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2929738" y="2926080"/>
            <a:ext cx="121981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105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광고 규정</a:t>
            </a:r>
            <a:endParaRPr lang="en-US" sz="1050" dirty="0"/>
          </a:p>
          <a:p>
            <a:pPr algn="ctr" indent="0" marL="0">
              <a:lnSpc>
                <a:spcPts val="1300"/>
              </a:lnSpc>
              <a:buNone/>
            </a:pPr>
            <a:r>
              <a:rPr lang="en-US" sz="105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위반 0건</a:t>
            </a:r>
            <a:endParaRPr lang="en-US" sz="1050" dirty="0"/>
          </a:p>
        </p:txBody>
      </p:sp>
      <p:sp>
        <p:nvSpPr>
          <p:cNvPr id="19" name="Shape 16"/>
          <p:cNvSpPr/>
          <p:nvPr/>
        </p:nvSpPr>
        <p:spPr>
          <a:xfrm>
            <a:off x="4259275" y="2926080"/>
            <a:ext cx="1219810" cy="822960"/>
          </a:xfrm>
          <a:prstGeom prst="roundRect">
            <a:avLst>
              <a:gd name="adj" fmla="val 5556"/>
            </a:avLst>
          </a:prstGeom>
          <a:solidFill>
            <a:srgbClr val="F4F7F5"/>
          </a:solidFill>
          <a:ln w="12700">
            <a:solidFill>
              <a:srgbClr val="DDE6E0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4259275" y="2926080"/>
            <a:ext cx="121981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105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지역별</a:t>
            </a:r>
            <a:endParaRPr lang="en-US" sz="1050" dirty="0"/>
          </a:p>
          <a:p>
            <a:pPr algn="ctr" indent="0" marL="0">
              <a:lnSpc>
                <a:spcPts val="1300"/>
              </a:lnSpc>
              <a:buNone/>
            </a:pPr>
            <a:r>
              <a:rPr lang="en-US" sz="105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2곳 원칙</a:t>
            </a:r>
            <a:endParaRPr lang="en-US" sz="1050" dirty="0"/>
          </a:p>
        </p:txBody>
      </p:sp>
      <p:sp>
        <p:nvSpPr>
          <p:cNvPr id="21" name="Shape 18"/>
          <p:cNvSpPr/>
          <p:nvPr/>
        </p:nvSpPr>
        <p:spPr>
          <a:xfrm>
            <a:off x="5588813" y="2926080"/>
            <a:ext cx="1219810" cy="822960"/>
          </a:xfrm>
          <a:prstGeom prst="roundRect">
            <a:avLst>
              <a:gd name="adj" fmla="val 5556"/>
            </a:avLst>
          </a:prstGeom>
          <a:solidFill>
            <a:srgbClr val="F4F7F5"/>
          </a:solidFill>
          <a:ln w="12700">
            <a:solidFill>
              <a:srgbClr val="DDE6E0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5588813" y="2926080"/>
            <a:ext cx="121981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105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직군별</a:t>
            </a:r>
            <a:endParaRPr lang="en-US" sz="1050" dirty="0"/>
          </a:p>
          <a:p>
            <a:pPr algn="ctr" indent="0" marL="0">
              <a:lnSpc>
                <a:spcPts val="1300"/>
              </a:lnSpc>
              <a:buNone/>
            </a:pPr>
            <a:r>
              <a:rPr lang="en-US" sz="105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콘텐츠 자산화</a:t>
            </a:r>
            <a:endParaRPr lang="en-US" sz="1050" dirty="0"/>
          </a:p>
        </p:txBody>
      </p:sp>
      <p:sp>
        <p:nvSpPr>
          <p:cNvPr id="23" name="Shape 20"/>
          <p:cNvSpPr/>
          <p:nvPr/>
        </p:nvSpPr>
        <p:spPr>
          <a:xfrm>
            <a:off x="6918350" y="2926080"/>
            <a:ext cx="1219810" cy="822960"/>
          </a:xfrm>
          <a:prstGeom prst="roundRect">
            <a:avLst>
              <a:gd name="adj" fmla="val 5556"/>
            </a:avLst>
          </a:prstGeom>
          <a:solidFill>
            <a:srgbClr val="F4F7F5"/>
          </a:solidFill>
          <a:ln w="12700">
            <a:solidFill>
              <a:srgbClr val="DDE6E0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6918350" y="2926080"/>
            <a:ext cx="121981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105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원팀 제작</a:t>
            </a:r>
            <a:endParaRPr lang="en-US" sz="1050" dirty="0"/>
          </a:p>
          <a:p>
            <a:pPr algn="ctr" indent="0" marL="0">
              <a:lnSpc>
                <a:spcPts val="1300"/>
              </a:lnSpc>
              <a:buNone/>
            </a:pPr>
            <a:r>
              <a:rPr lang="en-US" sz="105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시스템</a:t>
            </a:r>
            <a:endParaRPr lang="en-US" sz="1050" dirty="0"/>
          </a:p>
        </p:txBody>
      </p:sp>
      <p:sp>
        <p:nvSpPr>
          <p:cNvPr id="25" name="Shape 22"/>
          <p:cNvSpPr/>
          <p:nvPr/>
        </p:nvSpPr>
        <p:spPr>
          <a:xfrm>
            <a:off x="1600200" y="3886200"/>
            <a:ext cx="6537960" cy="841248"/>
          </a:xfrm>
          <a:prstGeom prst="roundRect">
            <a:avLst>
              <a:gd name="adj" fmla="val 5435"/>
            </a:avLst>
          </a:prstGeom>
          <a:solidFill>
            <a:srgbClr val="F4F7F5"/>
          </a:solidFill>
          <a:ln/>
        </p:spPr>
      </p:sp>
      <p:sp>
        <p:nvSpPr>
          <p:cNvPr id="26" name="Text 23"/>
          <p:cNvSpPr/>
          <p:nvPr/>
        </p:nvSpPr>
        <p:spPr>
          <a:xfrm>
            <a:off x="1783080" y="3886200"/>
            <a:ext cx="6172200" cy="8412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조회수가 아니라 문의 수  ·  숏폼 퍼스트  ·  규정 검토 후 발행  ·  지역별 2곳만</a:t>
            </a:r>
            <a:endParaRPr lang="en-US" sz="1250" dirty="0"/>
          </a:p>
        </p:txBody>
      </p:sp>
      <p:sp>
        <p:nvSpPr>
          <p:cNvPr id="27" name="Shape 24"/>
          <p:cNvSpPr/>
          <p:nvPr/>
        </p:nvSpPr>
        <p:spPr>
          <a:xfrm>
            <a:off x="1600200" y="4800600"/>
            <a:ext cx="6537960" cy="841248"/>
          </a:xfrm>
          <a:prstGeom prst="roundRect">
            <a:avLst>
              <a:gd name="adj" fmla="val 5435"/>
            </a:avLst>
          </a:prstGeom>
          <a:solidFill>
            <a:srgbClr val="F4F7F5"/>
          </a:solidFill>
          <a:ln/>
        </p:spPr>
      </p:sp>
      <p:sp>
        <p:nvSpPr>
          <p:cNvPr id="28" name="Text 25"/>
          <p:cNvSpPr/>
          <p:nvPr/>
        </p:nvSpPr>
        <p:spPr>
          <a:xfrm>
            <a:off x="1783080" y="4800600"/>
            <a:ext cx="6172200" cy="8412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영업일 1일 내 회신  ·  발행 전 규정 체크  ·  상담·예약 수로 성과 보고  ·  안 되는 콘텐츠는 빠르게 교체</a:t>
            </a:r>
            <a:endParaRPr lang="en-US" sz="1150" dirty="0"/>
          </a:p>
        </p:txBody>
      </p:sp>
      <p:sp>
        <p:nvSpPr>
          <p:cNvPr id="29" name="Shape 26"/>
          <p:cNvSpPr/>
          <p:nvPr/>
        </p:nvSpPr>
        <p:spPr>
          <a:xfrm>
            <a:off x="1600200" y="5742432"/>
            <a:ext cx="6537960" cy="548640"/>
          </a:xfrm>
          <a:prstGeom prst="roundRect">
            <a:avLst>
              <a:gd name="adj" fmla="val 8333"/>
            </a:avLst>
          </a:prstGeom>
          <a:solidFill>
            <a:srgbClr val="13221B"/>
          </a:solidFill>
          <a:ln/>
        </p:spPr>
      </p:sp>
      <p:sp>
        <p:nvSpPr>
          <p:cNvPr id="30" name="Text 27"/>
          <p:cNvSpPr/>
          <p:nvPr/>
        </p:nvSpPr>
        <p:spPr>
          <a:xfrm>
            <a:off x="1600200" y="5742432"/>
            <a:ext cx="1307592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FFFFF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숏폼 기획</a:t>
            </a:r>
            <a:endParaRPr lang="en-US" sz="1150" dirty="0"/>
          </a:p>
        </p:txBody>
      </p:sp>
      <p:sp>
        <p:nvSpPr>
          <p:cNvPr id="31" name="Text 28"/>
          <p:cNvSpPr/>
          <p:nvPr/>
        </p:nvSpPr>
        <p:spPr>
          <a:xfrm>
            <a:off x="2907792" y="5742432"/>
            <a:ext cx="1307592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FFFFF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촬영·편집</a:t>
            </a:r>
            <a:endParaRPr lang="en-US" sz="1150" dirty="0"/>
          </a:p>
        </p:txBody>
      </p:sp>
      <p:sp>
        <p:nvSpPr>
          <p:cNvPr id="32" name="Text 29"/>
          <p:cNvSpPr/>
          <p:nvPr/>
        </p:nvSpPr>
        <p:spPr>
          <a:xfrm>
            <a:off x="4215384" y="5742432"/>
            <a:ext cx="1307592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FFFFF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블로그·검색</a:t>
            </a:r>
            <a:endParaRPr lang="en-US" sz="1150" dirty="0"/>
          </a:p>
        </p:txBody>
      </p:sp>
      <p:sp>
        <p:nvSpPr>
          <p:cNvPr id="33" name="Text 30"/>
          <p:cNvSpPr/>
          <p:nvPr/>
        </p:nvSpPr>
        <p:spPr>
          <a:xfrm>
            <a:off x="5522976" y="5742432"/>
            <a:ext cx="1307592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FFFFF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SNS·팬층</a:t>
            </a:r>
            <a:endParaRPr lang="en-US" sz="1150" dirty="0"/>
          </a:p>
        </p:txBody>
      </p:sp>
      <p:sp>
        <p:nvSpPr>
          <p:cNvPr id="34" name="Text 31"/>
          <p:cNvSpPr/>
          <p:nvPr/>
        </p:nvSpPr>
        <p:spPr>
          <a:xfrm>
            <a:off x="6830568" y="5742432"/>
            <a:ext cx="1307592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FFFFF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홈페이지 개발</a:t>
            </a:r>
            <a:endParaRPr lang="en-US" sz="1150" dirty="0"/>
          </a:p>
        </p:txBody>
      </p:sp>
      <p:sp>
        <p:nvSpPr>
          <p:cNvPr id="35" name="Text 32"/>
          <p:cNvSpPr/>
          <p:nvPr/>
        </p:nvSpPr>
        <p:spPr>
          <a:xfrm>
            <a:off x="9189720" y="2194560"/>
            <a:ext cx="25146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200"/>
              </a:lnSpc>
              <a:buNone/>
            </a:pPr>
            <a:r>
              <a:rPr lang="en-US" sz="15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온케팅은 그저 매출만 쫓지 않습니다.</a:t>
            </a:r>
            <a:endParaRPr lang="en-US" sz="1500" dirty="0"/>
          </a:p>
          <a:p>
            <a:pPr indent="0" marL="0">
              <a:lnSpc>
                <a:spcPts val="2200"/>
              </a:lnSpc>
              <a:buNone/>
            </a:pPr>
            <a:r>
              <a:rPr lang="en-US" sz="15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명확한 철학을 갖고 움직입니다.</a:t>
            </a:r>
            <a:endParaRPr lang="en-US" sz="1500" dirty="0"/>
          </a:p>
        </p:txBody>
      </p:sp>
      <p:sp>
        <p:nvSpPr>
          <p:cNvPr id="36" name="Text 33"/>
          <p:cNvSpPr/>
          <p:nvPr/>
        </p:nvSpPr>
        <p:spPr>
          <a:xfrm>
            <a:off x="9189720" y="3520440"/>
            <a:ext cx="251460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6E7D75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온케팅은 분명한 사명과 비전, 그리고 목표를 가지고 있습니다. 그리고 핵심 역량을 더 키우기 위해 끊임없이 성장합니다.</a:t>
            </a:r>
            <a:endParaRPr lang="en-US" sz="1200" dirty="0"/>
          </a:p>
        </p:txBody>
      </p:sp>
      <p:sp>
        <p:nvSpPr>
          <p:cNvPr id="37" name="Text 34"/>
          <p:cNvSpPr/>
          <p:nvPr/>
        </p:nvSpPr>
        <p:spPr>
          <a:xfrm>
            <a:off x="11460175" y="640080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8A968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assets/logo_tran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04120" y="384048"/>
            <a:ext cx="1554480" cy="326344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66928" y="512064"/>
            <a:ext cx="118872" cy="475488"/>
          </a:xfrm>
          <a:prstGeom prst="roundRect">
            <a:avLst>
              <a:gd name="adj" fmla="val 23077"/>
            </a:avLst>
          </a:prstGeom>
          <a:solidFill>
            <a:srgbClr val="58D68D"/>
          </a:solidFill>
          <a:ln/>
        </p:spPr>
      </p:sp>
      <p:sp>
        <p:nvSpPr>
          <p:cNvPr id="4" name="Text 1"/>
          <p:cNvSpPr/>
          <p:nvPr/>
        </p:nvSpPr>
        <p:spPr>
          <a:xfrm>
            <a:off x="841248" y="475488"/>
            <a:ext cx="10332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온케팅 History &amp; Roadmap</a:t>
            </a:r>
            <a:endParaRPr lang="en-US" sz="2600" dirty="0"/>
          </a:p>
        </p:txBody>
      </p:sp>
      <p:sp>
        <p:nvSpPr>
          <p:cNvPr id="5" name="Text 2"/>
          <p:cNvSpPr/>
          <p:nvPr/>
        </p:nvSpPr>
        <p:spPr>
          <a:xfrm>
            <a:off x="585216" y="1170432"/>
            <a:ext cx="109728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200"/>
              </a:lnSpc>
              <a:buNone/>
            </a:pPr>
            <a:r>
              <a:rPr lang="en-US" sz="1400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2026년 출발선에서, 전문직·병원 마케팅의 기준을 향해 나아갑니다.</a:t>
            </a:r>
            <a:endParaRPr lang="en-US" sz="1400" dirty="0"/>
          </a:p>
        </p:txBody>
      </p:sp>
      <p:sp>
        <p:nvSpPr>
          <p:cNvPr id="6" name="Shape 3"/>
          <p:cNvSpPr/>
          <p:nvPr/>
        </p:nvSpPr>
        <p:spPr>
          <a:xfrm>
            <a:off x="1097280" y="2880360"/>
            <a:ext cx="10058400" cy="27432"/>
          </a:xfrm>
          <a:prstGeom prst="rect">
            <a:avLst/>
          </a:prstGeom>
          <a:solidFill>
            <a:srgbClr val="DDE6E0"/>
          </a:solidFill>
          <a:ln/>
        </p:spPr>
      </p:sp>
      <p:sp>
        <p:nvSpPr>
          <p:cNvPr id="7" name="Shape 4"/>
          <p:cNvSpPr/>
          <p:nvPr/>
        </p:nvSpPr>
        <p:spPr>
          <a:xfrm>
            <a:off x="1005840" y="2715768"/>
            <a:ext cx="329184" cy="329184"/>
          </a:xfrm>
          <a:prstGeom prst="ellipse">
            <a:avLst/>
          </a:prstGeom>
          <a:solidFill>
            <a:srgbClr val="58D68D"/>
          </a:solidFill>
          <a:ln w="25400">
            <a:solidFill>
              <a:srgbClr val="58D68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31520" y="3200400"/>
            <a:ext cx="2560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159E5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2026.04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731520" y="3584448"/>
            <a:ext cx="25603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법인 설립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731520" y="3977640"/>
            <a:ext cx="2514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700"/>
              </a:lnSpc>
              <a:buNone/>
            </a:pPr>
            <a:r>
              <a:rPr lang="en-US" sz="1150" dirty="0">
                <a:solidFill>
                  <a:srgbClr val="6E7D75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‘온세상이마케팅이다(온케팅)’ 설립</a:t>
            </a:r>
            <a:endParaRPr lang="en-US" sz="1150" dirty="0"/>
          </a:p>
          <a:p>
            <a:pPr indent="0" marL="0">
              <a:lnSpc>
                <a:spcPts val="1700"/>
              </a:lnSpc>
              <a:buNone/>
            </a:pPr>
            <a:r>
              <a:rPr lang="en-US" sz="1150" dirty="0">
                <a:solidFill>
                  <a:srgbClr val="6E7D75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경기 화성 동탄 · 대표 김태훈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3794760" y="2715768"/>
            <a:ext cx="329184" cy="329184"/>
          </a:xfrm>
          <a:prstGeom prst="ellipse">
            <a:avLst/>
          </a:prstGeom>
          <a:solidFill>
            <a:srgbClr val="58D68D"/>
          </a:solidFill>
          <a:ln w="25400">
            <a:solidFill>
              <a:srgbClr val="58D68D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3520440" y="3200400"/>
            <a:ext cx="2560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159E5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2026 상반기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3520440" y="3584448"/>
            <a:ext cx="25603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서비스 런칭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3520440" y="3977640"/>
            <a:ext cx="2514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700"/>
              </a:lnSpc>
              <a:buNone/>
            </a:pPr>
            <a:r>
              <a:rPr lang="en-US" sz="1150" dirty="0">
                <a:solidFill>
                  <a:srgbClr val="6E7D75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전문직·병원 특화 숏폼 서비스 시작</a:t>
            </a:r>
            <a:endParaRPr lang="en-US" sz="1150" dirty="0"/>
          </a:p>
          <a:p>
            <a:pPr indent="0" marL="0">
              <a:lnSpc>
                <a:spcPts val="1700"/>
              </a:lnSpc>
              <a:buNone/>
            </a:pPr>
            <a:r>
              <a:rPr lang="en-US" sz="1150" dirty="0">
                <a:solidFill>
                  <a:srgbClr val="6E7D75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공식 홈페이지 onketing.kr 오픈</a:t>
            </a:r>
            <a:endParaRPr lang="en-US" sz="1150" dirty="0"/>
          </a:p>
        </p:txBody>
      </p:sp>
      <p:sp>
        <p:nvSpPr>
          <p:cNvPr id="15" name="Shape 12"/>
          <p:cNvSpPr/>
          <p:nvPr/>
        </p:nvSpPr>
        <p:spPr>
          <a:xfrm>
            <a:off x="6583680" y="2715768"/>
            <a:ext cx="329184" cy="329184"/>
          </a:xfrm>
          <a:prstGeom prst="ellipse">
            <a:avLst/>
          </a:prstGeom>
          <a:solidFill>
            <a:srgbClr val="58D68D"/>
          </a:solidFill>
          <a:ln w="25400">
            <a:solidFill>
              <a:srgbClr val="58D68D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6309360" y="3200400"/>
            <a:ext cx="2560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159E5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2026 하반기</a:t>
            </a:r>
            <a:endParaRPr lang="en-US" sz="1700" dirty="0"/>
          </a:p>
        </p:txBody>
      </p:sp>
      <p:sp>
        <p:nvSpPr>
          <p:cNvPr id="17" name="Text 14"/>
          <p:cNvSpPr/>
          <p:nvPr/>
        </p:nvSpPr>
        <p:spPr>
          <a:xfrm>
            <a:off x="6309360" y="3584448"/>
            <a:ext cx="25603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확장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6309360" y="3977640"/>
            <a:ext cx="2514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700"/>
              </a:lnSpc>
              <a:buNone/>
            </a:pPr>
            <a:r>
              <a:rPr lang="en-US" sz="1150" dirty="0">
                <a:solidFill>
                  <a:srgbClr val="6E7D75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직군별 콘텐츠 자산화</a:t>
            </a:r>
            <a:endParaRPr lang="en-US" sz="1150" dirty="0"/>
          </a:p>
          <a:p>
            <a:pPr indent="0" marL="0">
              <a:lnSpc>
                <a:spcPts val="1700"/>
              </a:lnSpc>
              <a:buNone/>
            </a:pPr>
            <a:r>
              <a:rPr lang="en-US" sz="1150" dirty="0">
                <a:solidFill>
                  <a:srgbClr val="6E7D75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소상공인 대상 상품 개발 (예정)</a:t>
            </a:r>
            <a:endParaRPr lang="en-US" sz="1150" dirty="0"/>
          </a:p>
        </p:txBody>
      </p:sp>
      <p:sp>
        <p:nvSpPr>
          <p:cNvPr id="19" name="Shape 16"/>
          <p:cNvSpPr/>
          <p:nvPr/>
        </p:nvSpPr>
        <p:spPr>
          <a:xfrm>
            <a:off x="9372600" y="2715768"/>
            <a:ext cx="329184" cy="329184"/>
          </a:xfrm>
          <a:prstGeom prst="ellipse">
            <a:avLst/>
          </a:prstGeom>
          <a:solidFill>
            <a:srgbClr val="58D68D"/>
          </a:solidFill>
          <a:ln w="25400">
            <a:solidFill>
              <a:srgbClr val="58D68D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9098280" y="3200400"/>
            <a:ext cx="2560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159E5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2027~</a:t>
            </a:r>
            <a:endParaRPr lang="en-US" sz="1700" dirty="0"/>
          </a:p>
        </p:txBody>
      </p:sp>
      <p:sp>
        <p:nvSpPr>
          <p:cNvPr id="21" name="Text 18"/>
          <p:cNvSpPr/>
          <p:nvPr/>
        </p:nvSpPr>
        <p:spPr>
          <a:xfrm>
            <a:off x="9098280" y="3584448"/>
            <a:ext cx="25603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비전</a:t>
            </a:r>
            <a:endParaRPr lang="en-US" sz="1400" dirty="0"/>
          </a:p>
        </p:txBody>
      </p:sp>
      <p:sp>
        <p:nvSpPr>
          <p:cNvPr id="22" name="Text 19"/>
          <p:cNvSpPr/>
          <p:nvPr/>
        </p:nvSpPr>
        <p:spPr>
          <a:xfrm>
            <a:off x="9098280" y="3977640"/>
            <a:ext cx="2514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700"/>
              </a:lnSpc>
              <a:buNone/>
            </a:pPr>
            <a:r>
              <a:rPr lang="en-US" sz="1150" dirty="0">
                <a:solidFill>
                  <a:srgbClr val="6E7D75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지역별 2곳 원칙 하 파트너 확대</a:t>
            </a:r>
            <a:endParaRPr lang="en-US" sz="1150" dirty="0"/>
          </a:p>
          <a:p>
            <a:pPr indent="0" marL="0">
              <a:lnSpc>
                <a:spcPts val="1700"/>
              </a:lnSpc>
              <a:buNone/>
            </a:pPr>
            <a:r>
              <a:rPr lang="en-US" sz="1150" dirty="0">
                <a:solidFill>
                  <a:srgbClr val="6E7D75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전문직·병원 마케팅의 새로운 기준 (목표)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585216" y="594360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i="1" dirty="0">
                <a:solidFill>
                  <a:srgbClr val="8A968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* ‘로드맵’ 항목은 향후 계획·목표이며, 현재 완료된 실적이 아닙니다.</a:t>
            </a:r>
            <a:endParaRPr lang="en-US" sz="950" dirty="0"/>
          </a:p>
        </p:txBody>
      </p:sp>
      <p:sp>
        <p:nvSpPr>
          <p:cNvPr id="24" name="Text 21"/>
          <p:cNvSpPr/>
          <p:nvPr/>
        </p:nvSpPr>
        <p:spPr>
          <a:xfrm>
            <a:off x="11460175" y="640080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8A968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assets/logo_tran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04120" y="384048"/>
            <a:ext cx="1554480" cy="326344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66928" y="512064"/>
            <a:ext cx="118872" cy="475488"/>
          </a:xfrm>
          <a:prstGeom prst="roundRect">
            <a:avLst>
              <a:gd name="adj" fmla="val 23077"/>
            </a:avLst>
          </a:prstGeom>
          <a:solidFill>
            <a:srgbClr val="58D68D"/>
          </a:solidFill>
          <a:ln/>
        </p:spPr>
      </p:sp>
      <p:sp>
        <p:nvSpPr>
          <p:cNvPr id="4" name="Text 1"/>
          <p:cNvSpPr/>
          <p:nvPr/>
        </p:nvSpPr>
        <p:spPr>
          <a:xfrm>
            <a:off x="841248" y="475488"/>
            <a:ext cx="10332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온케팅 조직도</a:t>
            </a:r>
            <a:endParaRPr lang="en-US" sz="2600" dirty="0"/>
          </a:p>
        </p:txBody>
      </p:sp>
      <p:sp>
        <p:nvSpPr>
          <p:cNvPr id="5" name="Text 2"/>
          <p:cNvSpPr/>
          <p:nvPr/>
        </p:nvSpPr>
        <p:spPr>
          <a:xfrm>
            <a:off x="585216" y="1170432"/>
            <a:ext cx="109728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200"/>
              </a:lnSpc>
              <a:buNone/>
            </a:pPr>
            <a:r>
              <a:rPr lang="en-US" sz="1400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기획·촬영·편집·운영까지, 외주 없이 한 팀(One Team)이 끝까지 책임집니다.</a:t>
            </a:r>
            <a:endParaRPr lang="en-US" sz="1400" dirty="0"/>
          </a:p>
        </p:txBody>
      </p:sp>
      <p:sp>
        <p:nvSpPr>
          <p:cNvPr id="6" name="Shape 3"/>
          <p:cNvSpPr/>
          <p:nvPr/>
        </p:nvSpPr>
        <p:spPr>
          <a:xfrm>
            <a:off x="5184648" y="1965960"/>
            <a:ext cx="1828800" cy="685800"/>
          </a:xfrm>
          <a:prstGeom prst="roundRect">
            <a:avLst>
              <a:gd name="adj" fmla="val 8000"/>
            </a:avLst>
          </a:prstGeom>
          <a:solidFill>
            <a:srgbClr val="58D68D"/>
          </a:solidFill>
          <a:ln/>
          <a:effectLst>
            <a:outerShdw sx="100000" sy="100000" kx="0" ky="0" algn="bl" rotWithShape="0" blurRad="101600" dist="25400" dir="5400000">
              <a:srgbClr val="1E2A24">
                <a:alpha val="10000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5184648" y="1965960"/>
            <a:ext cx="182880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대표  김태훈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6089904" y="2651760"/>
            <a:ext cx="18288" cy="502920"/>
          </a:xfrm>
          <a:prstGeom prst="rect">
            <a:avLst/>
          </a:prstGeom>
          <a:solidFill>
            <a:srgbClr val="DDE6E0"/>
          </a:solidFill>
          <a:ln/>
        </p:spPr>
      </p:sp>
      <p:sp>
        <p:nvSpPr>
          <p:cNvPr id="9" name="Shape 6"/>
          <p:cNvSpPr/>
          <p:nvPr/>
        </p:nvSpPr>
        <p:spPr>
          <a:xfrm>
            <a:off x="2049628" y="3154680"/>
            <a:ext cx="8092440" cy="18288"/>
          </a:xfrm>
          <a:prstGeom prst="rect">
            <a:avLst/>
          </a:prstGeom>
          <a:solidFill>
            <a:srgbClr val="DDE6E0"/>
          </a:solidFill>
          <a:ln/>
        </p:spPr>
      </p:sp>
      <p:sp>
        <p:nvSpPr>
          <p:cNvPr id="10" name="Shape 7"/>
          <p:cNvSpPr/>
          <p:nvPr/>
        </p:nvSpPr>
        <p:spPr>
          <a:xfrm>
            <a:off x="2040484" y="3154680"/>
            <a:ext cx="18288" cy="320040"/>
          </a:xfrm>
          <a:prstGeom prst="rect">
            <a:avLst/>
          </a:prstGeom>
          <a:solidFill>
            <a:srgbClr val="DDE6E0"/>
          </a:solidFill>
          <a:ln/>
        </p:spPr>
      </p:sp>
      <p:sp>
        <p:nvSpPr>
          <p:cNvPr id="11" name="Shape 8"/>
          <p:cNvSpPr/>
          <p:nvPr/>
        </p:nvSpPr>
        <p:spPr>
          <a:xfrm>
            <a:off x="792328" y="3474720"/>
            <a:ext cx="2514600" cy="566928"/>
          </a:xfrm>
          <a:prstGeom prst="roundRect">
            <a:avLst>
              <a:gd name="adj" fmla="val 8065"/>
            </a:avLst>
          </a:prstGeom>
          <a:solidFill>
            <a:srgbClr val="13221B"/>
          </a:solidFill>
          <a:ln/>
        </p:spPr>
      </p:sp>
      <p:sp>
        <p:nvSpPr>
          <p:cNvPr id="12" name="Text 9"/>
          <p:cNvSpPr/>
          <p:nvPr/>
        </p:nvSpPr>
        <p:spPr>
          <a:xfrm>
            <a:off x="792328" y="3474720"/>
            <a:ext cx="2514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기획·컨설팅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792328" y="4114800"/>
            <a:ext cx="2514600" cy="868680"/>
          </a:xfrm>
          <a:prstGeom prst="roundRect">
            <a:avLst>
              <a:gd name="adj" fmla="val 5263"/>
            </a:avLst>
          </a:prstGeom>
          <a:solidFill>
            <a:srgbClr val="F4F7F5"/>
          </a:solidFill>
          <a:ln/>
        </p:spPr>
      </p:sp>
      <p:sp>
        <p:nvSpPr>
          <p:cNvPr id="14" name="Text 11"/>
          <p:cNvSpPr/>
          <p:nvPr/>
        </p:nvSpPr>
        <p:spPr>
          <a:xfrm>
            <a:off x="792328" y="4114800"/>
            <a:ext cx="251460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상담 · 전략 수립</a:t>
            </a:r>
            <a:endParaRPr lang="en-US" sz="1150" dirty="0"/>
          </a:p>
          <a:p>
            <a:pPr algn="ctr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· 성과 리포트</a:t>
            </a:r>
            <a:endParaRPr lang="en-US" sz="1150" dirty="0"/>
          </a:p>
        </p:txBody>
      </p:sp>
      <p:sp>
        <p:nvSpPr>
          <p:cNvPr id="15" name="Shape 12"/>
          <p:cNvSpPr/>
          <p:nvPr/>
        </p:nvSpPr>
        <p:spPr>
          <a:xfrm>
            <a:off x="4737964" y="3154680"/>
            <a:ext cx="18288" cy="320040"/>
          </a:xfrm>
          <a:prstGeom prst="rect">
            <a:avLst/>
          </a:prstGeom>
          <a:solidFill>
            <a:srgbClr val="DDE6E0"/>
          </a:solidFill>
          <a:ln/>
        </p:spPr>
      </p:sp>
      <p:sp>
        <p:nvSpPr>
          <p:cNvPr id="16" name="Shape 13"/>
          <p:cNvSpPr/>
          <p:nvPr/>
        </p:nvSpPr>
        <p:spPr>
          <a:xfrm>
            <a:off x="3489808" y="3474720"/>
            <a:ext cx="2514600" cy="566928"/>
          </a:xfrm>
          <a:prstGeom prst="roundRect">
            <a:avLst>
              <a:gd name="adj" fmla="val 8065"/>
            </a:avLst>
          </a:prstGeom>
          <a:solidFill>
            <a:srgbClr val="13221B"/>
          </a:solidFill>
          <a:ln/>
        </p:spPr>
      </p:sp>
      <p:sp>
        <p:nvSpPr>
          <p:cNvPr id="17" name="Text 14"/>
          <p:cNvSpPr/>
          <p:nvPr/>
        </p:nvSpPr>
        <p:spPr>
          <a:xfrm>
            <a:off x="3489808" y="3474720"/>
            <a:ext cx="2514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콘텐츠 제작</a:t>
            </a:r>
            <a:endParaRPr lang="en-US" sz="1400" dirty="0"/>
          </a:p>
        </p:txBody>
      </p:sp>
      <p:sp>
        <p:nvSpPr>
          <p:cNvPr id="18" name="Shape 15"/>
          <p:cNvSpPr/>
          <p:nvPr/>
        </p:nvSpPr>
        <p:spPr>
          <a:xfrm>
            <a:off x="3489808" y="4114800"/>
            <a:ext cx="2514600" cy="868680"/>
          </a:xfrm>
          <a:prstGeom prst="roundRect">
            <a:avLst>
              <a:gd name="adj" fmla="val 5263"/>
            </a:avLst>
          </a:prstGeom>
          <a:solidFill>
            <a:srgbClr val="F4F7F5"/>
          </a:solidFill>
          <a:ln/>
        </p:spPr>
      </p:sp>
      <p:sp>
        <p:nvSpPr>
          <p:cNvPr id="19" name="Text 16"/>
          <p:cNvSpPr/>
          <p:nvPr/>
        </p:nvSpPr>
        <p:spPr>
          <a:xfrm>
            <a:off x="3489808" y="4114800"/>
            <a:ext cx="251460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숏폼 기획 · 촬영</a:t>
            </a:r>
            <a:endParaRPr lang="en-US" sz="1150" dirty="0"/>
          </a:p>
          <a:p>
            <a:pPr algn="ctr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· 편집</a:t>
            </a:r>
            <a:endParaRPr lang="en-US" sz="1150" dirty="0"/>
          </a:p>
        </p:txBody>
      </p:sp>
      <p:sp>
        <p:nvSpPr>
          <p:cNvPr id="20" name="Shape 17"/>
          <p:cNvSpPr/>
          <p:nvPr/>
        </p:nvSpPr>
        <p:spPr>
          <a:xfrm>
            <a:off x="7435444" y="3154680"/>
            <a:ext cx="18288" cy="320040"/>
          </a:xfrm>
          <a:prstGeom prst="rect">
            <a:avLst/>
          </a:prstGeom>
          <a:solidFill>
            <a:srgbClr val="DDE6E0"/>
          </a:solidFill>
          <a:ln/>
        </p:spPr>
      </p:sp>
      <p:sp>
        <p:nvSpPr>
          <p:cNvPr id="21" name="Shape 18"/>
          <p:cNvSpPr/>
          <p:nvPr/>
        </p:nvSpPr>
        <p:spPr>
          <a:xfrm>
            <a:off x="6187288" y="3474720"/>
            <a:ext cx="2514600" cy="566928"/>
          </a:xfrm>
          <a:prstGeom prst="roundRect">
            <a:avLst>
              <a:gd name="adj" fmla="val 8065"/>
            </a:avLst>
          </a:prstGeom>
          <a:solidFill>
            <a:srgbClr val="13221B"/>
          </a:solidFill>
          <a:ln/>
        </p:spPr>
      </p:sp>
      <p:sp>
        <p:nvSpPr>
          <p:cNvPr id="22" name="Text 19"/>
          <p:cNvSpPr/>
          <p:nvPr/>
        </p:nvSpPr>
        <p:spPr>
          <a:xfrm>
            <a:off x="6187288" y="3474720"/>
            <a:ext cx="2514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채널 운영</a:t>
            </a:r>
            <a:endParaRPr lang="en-US" sz="1400" dirty="0"/>
          </a:p>
        </p:txBody>
      </p:sp>
      <p:sp>
        <p:nvSpPr>
          <p:cNvPr id="23" name="Shape 20"/>
          <p:cNvSpPr/>
          <p:nvPr/>
        </p:nvSpPr>
        <p:spPr>
          <a:xfrm>
            <a:off x="6187288" y="4114800"/>
            <a:ext cx="2514600" cy="868680"/>
          </a:xfrm>
          <a:prstGeom prst="roundRect">
            <a:avLst>
              <a:gd name="adj" fmla="val 5263"/>
            </a:avLst>
          </a:prstGeom>
          <a:solidFill>
            <a:srgbClr val="F4F7F5"/>
          </a:solidFill>
          <a:ln/>
        </p:spPr>
      </p:sp>
      <p:sp>
        <p:nvSpPr>
          <p:cNvPr id="24" name="Text 21"/>
          <p:cNvSpPr/>
          <p:nvPr/>
        </p:nvSpPr>
        <p:spPr>
          <a:xfrm>
            <a:off x="6187288" y="4114800"/>
            <a:ext cx="251460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블로그 · SNS</a:t>
            </a:r>
            <a:endParaRPr lang="en-US" sz="1150" dirty="0"/>
          </a:p>
          <a:p>
            <a:pPr algn="ctr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· 계정 관리</a:t>
            </a:r>
            <a:endParaRPr lang="en-US" sz="1150" dirty="0"/>
          </a:p>
        </p:txBody>
      </p:sp>
      <p:sp>
        <p:nvSpPr>
          <p:cNvPr id="25" name="Shape 22"/>
          <p:cNvSpPr/>
          <p:nvPr/>
        </p:nvSpPr>
        <p:spPr>
          <a:xfrm>
            <a:off x="10132924" y="3154680"/>
            <a:ext cx="18288" cy="320040"/>
          </a:xfrm>
          <a:prstGeom prst="rect">
            <a:avLst/>
          </a:prstGeom>
          <a:solidFill>
            <a:srgbClr val="DDE6E0"/>
          </a:solidFill>
          <a:ln/>
        </p:spPr>
      </p:sp>
      <p:sp>
        <p:nvSpPr>
          <p:cNvPr id="26" name="Shape 23"/>
          <p:cNvSpPr/>
          <p:nvPr/>
        </p:nvSpPr>
        <p:spPr>
          <a:xfrm>
            <a:off x="8884768" y="3474720"/>
            <a:ext cx="2514600" cy="566928"/>
          </a:xfrm>
          <a:prstGeom prst="roundRect">
            <a:avLst>
              <a:gd name="adj" fmla="val 8065"/>
            </a:avLst>
          </a:prstGeom>
          <a:solidFill>
            <a:srgbClr val="13221B"/>
          </a:solidFill>
          <a:ln/>
        </p:spPr>
      </p:sp>
      <p:sp>
        <p:nvSpPr>
          <p:cNvPr id="27" name="Text 24"/>
          <p:cNvSpPr/>
          <p:nvPr/>
        </p:nvSpPr>
        <p:spPr>
          <a:xfrm>
            <a:off x="8884768" y="3474720"/>
            <a:ext cx="2514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개발·디자인</a:t>
            </a:r>
            <a:endParaRPr lang="en-US" sz="1400" dirty="0"/>
          </a:p>
        </p:txBody>
      </p:sp>
      <p:sp>
        <p:nvSpPr>
          <p:cNvPr id="28" name="Shape 25"/>
          <p:cNvSpPr/>
          <p:nvPr/>
        </p:nvSpPr>
        <p:spPr>
          <a:xfrm>
            <a:off x="8884768" y="4114800"/>
            <a:ext cx="2514600" cy="868680"/>
          </a:xfrm>
          <a:prstGeom prst="roundRect">
            <a:avLst>
              <a:gd name="adj" fmla="val 5263"/>
            </a:avLst>
          </a:prstGeom>
          <a:solidFill>
            <a:srgbClr val="F4F7F5"/>
          </a:solidFill>
          <a:ln/>
        </p:spPr>
      </p:sp>
      <p:sp>
        <p:nvSpPr>
          <p:cNvPr id="29" name="Text 26"/>
          <p:cNvSpPr/>
          <p:nvPr/>
        </p:nvSpPr>
        <p:spPr>
          <a:xfrm>
            <a:off x="8884768" y="4114800"/>
            <a:ext cx="251460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홈페이지 구축</a:t>
            </a:r>
            <a:endParaRPr lang="en-US" sz="1150" dirty="0"/>
          </a:p>
          <a:p>
            <a:pPr algn="ctr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· 전환 설계</a:t>
            </a:r>
            <a:endParaRPr lang="en-US" sz="1150" dirty="0"/>
          </a:p>
        </p:txBody>
      </p:sp>
      <p:sp>
        <p:nvSpPr>
          <p:cNvPr id="30" name="Shape 27"/>
          <p:cNvSpPr/>
          <p:nvPr/>
        </p:nvSpPr>
        <p:spPr>
          <a:xfrm>
            <a:off x="1828800" y="5349240"/>
            <a:ext cx="8531352" cy="685800"/>
          </a:xfrm>
          <a:prstGeom prst="roundRect">
            <a:avLst>
              <a:gd name="adj" fmla="val 8000"/>
            </a:avLst>
          </a:prstGeom>
          <a:solidFill>
            <a:srgbClr val="EAF9F1"/>
          </a:solidFill>
          <a:ln/>
        </p:spPr>
      </p:sp>
      <p:sp>
        <p:nvSpPr>
          <p:cNvPr id="31" name="Text 28"/>
          <p:cNvSpPr/>
          <p:nvPr/>
        </p:nvSpPr>
        <p:spPr>
          <a:xfrm>
            <a:off x="1828800" y="5349240"/>
            <a:ext cx="8531352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0E7C43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One Team  ·  </a:t>
            </a:r>
            <a:pPr algn="ctr" indent="0" marL="0">
              <a:buNone/>
            </a:pPr>
            <a:r>
              <a:rPr lang="en-US" sz="1350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촬영팀을 따로 부르지 않습니다. 처음 맡은 담당자가 끝까지 함께합니다.</a:t>
            </a:r>
            <a:endParaRPr lang="en-US" sz="1350" dirty="0"/>
          </a:p>
        </p:txBody>
      </p:sp>
      <p:sp>
        <p:nvSpPr>
          <p:cNvPr id="32" name="Text 29"/>
          <p:cNvSpPr/>
          <p:nvPr/>
        </p:nvSpPr>
        <p:spPr>
          <a:xfrm>
            <a:off x="11460175" y="640080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8A968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4F7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assets/rings_g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9440" y="1463040"/>
            <a:ext cx="6583680" cy="6583680"/>
          </a:xfrm>
          <a:prstGeom prst="rect">
            <a:avLst/>
          </a:prstGeom>
        </p:spPr>
      </p:pic>
      <p:pic>
        <p:nvPicPr>
          <p:cNvPr id="3" name="Image 1" descr="assets/logo_trans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2286000"/>
            <a:ext cx="1737360" cy="36473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86384" y="2697480"/>
            <a:ext cx="10058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4600"/>
              </a:lnSpc>
              <a:buNone/>
            </a:pPr>
            <a:r>
              <a:rPr lang="en-US" sz="38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왜 전문직·병원 마케팅은</a:t>
            </a:r>
            <a:endParaRPr lang="en-US" sz="3800" dirty="0"/>
          </a:p>
          <a:p>
            <a:pPr indent="0" marL="0">
              <a:lnSpc>
                <a:spcPts val="4600"/>
              </a:lnSpc>
              <a:buNone/>
            </a:pPr>
            <a:r>
              <a:rPr lang="en-US" sz="38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온케팅이어야 하나요?</a:t>
            </a:r>
            <a:endParaRPr lang="en-US" sz="3800" dirty="0"/>
          </a:p>
        </p:txBody>
      </p:sp>
      <p:sp>
        <p:nvSpPr>
          <p:cNvPr id="5" name="Text 1"/>
          <p:cNvSpPr/>
          <p:nvPr/>
        </p:nvSpPr>
        <p:spPr>
          <a:xfrm>
            <a:off x="11460175" y="640080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8A968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assets/logo_tran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04120" y="384048"/>
            <a:ext cx="1554480" cy="32634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14400" y="2331720"/>
            <a:ext cx="10360152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5600"/>
              </a:lnSpc>
              <a:buNone/>
            </a:pPr>
            <a:r>
              <a:rPr lang="en-US" sz="44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온케팅이 </a:t>
            </a:r>
            <a:pPr algn="ctr" indent="0" marL="0">
              <a:lnSpc>
                <a:spcPts val="5600"/>
              </a:lnSpc>
              <a:buNone/>
            </a:pPr>
            <a:r>
              <a:rPr lang="en-US" sz="4400" b="1" dirty="0">
                <a:solidFill>
                  <a:srgbClr val="159E5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전문직·병원 마케팅</a:t>
            </a:r>
            <a:pPr algn="ctr" indent="0" marL="0">
              <a:lnSpc>
                <a:spcPts val="5600"/>
              </a:lnSpc>
              <a:buNone/>
            </a:pPr>
            <a:r>
              <a:rPr lang="en-US" sz="44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에</a:t>
            </a:r>
            <a:endParaRPr lang="en-US" sz="4400" dirty="0"/>
          </a:p>
          <a:p>
            <a:pPr algn="ctr" indent="0" marL="0">
              <a:lnSpc>
                <a:spcPts val="5600"/>
              </a:lnSpc>
              <a:buNone/>
            </a:pPr>
            <a:r>
              <a:rPr lang="en-US" sz="44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진심일 수밖에 없는 </a:t>
            </a:r>
            <a:endParaRPr lang="en-US" sz="4400" dirty="0"/>
          </a:p>
          <a:p>
            <a:pPr algn="ctr" indent="0" marL="0">
              <a:lnSpc>
                <a:spcPts val="5600"/>
              </a:lnSpc>
              <a:buNone/>
            </a:pPr>
            <a:r>
              <a:rPr lang="en-US" sz="4400" b="1" dirty="0">
                <a:solidFill>
                  <a:srgbClr val="159E5B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이유</a:t>
            </a:r>
            <a:pPr algn="ctr" indent="0" marL="0">
              <a:lnSpc>
                <a:spcPts val="5600"/>
              </a:lnSpc>
              <a:buNone/>
            </a:pPr>
            <a:r>
              <a:rPr lang="en-US" sz="4400" b="1" dirty="0">
                <a:solidFill>
                  <a:srgbClr val="1E2A24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!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11460175" y="640080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dirty="0">
                <a:solidFill>
                  <a:srgbClr val="8A968F"/>
                </a:solidFill>
                <a:latin typeface="Pretendard" pitchFamily="34" charset="0"/>
                <a:ea typeface="Pretendard" pitchFamily="34" charset="-122"/>
                <a:cs typeface="Pretendard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온케팅 회사소개서</dc:title>
  <dc:subject>PptxGenJS Presentation</dc:subject>
  <dc:creator>온세상이마케팅이다</dc:creator>
  <cp:lastModifiedBy>온세상이마케팅이다</cp:lastModifiedBy>
  <cp:revision>1</cp:revision>
  <dcterms:created xsi:type="dcterms:W3CDTF">2026-07-03T04:17:35Z</dcterms:created>
  <dcterms:modified xsi:type="dcterms:W3CDTF">2026-07-03T04:17:35Z</dcterms:modified>
</cp:coreProperties>
</file>